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2" r:id="rId11"/>
    <p:sldId id="283" r:id="rId12"/>
    <p:sldId id="284" r:id="rId13"/>
    <p:sldId id="285" r:id="rId14"/>
    <p:sldId id="281" r:id="rId15"/>
    <p:sldId id="280" r:id="rId16"/>
    <p:sldId id="286" r:id="rId17"/>
    <p:sldId id="265" r:id="rId18"/>
    <p:sldId id="287" r:id="rId19"/>
    <p:sldId id="288" r:id="rId20"/>
    <p:sldId id="289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54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amp64\www\culturelanaudiere\CL%20-%20TABLEAU%20DE%20BORD\R&#201;SULTATS%20TOTAUX\2019-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visiteurs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jour pour 2019-2020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063278347380562E-2"/>
          <c:y val="0.11419895986376001"/>
          <c:w val="0.95465759262956706"/>
          <c:h val="0.837160498354683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numRef>
              <c:f>PÉRIODE!$A$5:$A$369</c:f>
              <c:numCache>
                <c:formatCode>d\-mmm</c:formatCode>
                <c:ptCount val="365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  <c:pt idx="91">
                  <c:v>43647</c:v>
                </c:pt>
                <c:pt idx="92">
                  <c:v>43648</c:v>
                </c:pt>
                <c:pt idx="93">
                  <c:v>43649</c:v>
                </c:pt>
                <c:pt idx="94">
                  <c:v>43650</c:v>
                </c:pt>
                <c:pt idx="95">
                  <c:v>43651</c:v>
                </c:pt>
                <c:pt idx="96">
                  <c:v>43652</c:v>
                </c:pt>
                <c:pt idx="97">
                  <c:v>43653</c:v>
                </c:pt>
                <c:pt idx="98">
                  <c:v>43654</c:v>
                </c:pt>
                <c:pt idx="99">
                  <c:v>43655</c:v>
                </c:pt>
                <c:pt idx="100">
                  <c:v>43656</c:v>
                </c:pt>
                <c:pt idx="101">
                  <c:v>43657</c:v>
                </c:pt>
                <c:pt idx="102">
                  <c:v>43658</c:v>
                </c:pt>
                <c:pt idx="103">
                  <c:v>43659</c:v>
                </c:pt>
                <c:pt idx="104">
                  <c:v>43660</c:v>
                </c:pt>
                <c:pt idx="105">
                  <c:v>43661</c:v>
                </c:pt>
                <c:pt idx="106">
                  <c:v>43662</c:v>
                </c:pt>
                <c:pt idx="107">
                  <c:v>43663</c:v>
                </c:pt>
                <c:pt idx="108">
                  <c:v>43664</c:v>
                </c:pt>
                <c:pt idx="109">
                  <c:v>43665</c:v>
                </c:pt>
                <c:pt idx="110">
                  <c:v>43666</c:v>
                </c:pt>
                <c:pt idx="111">
                  <c:v>43667</c:v>
                </c:pt>
                <c:pt idx="112">
                  <c:v>43668</c:v>
                </c:pt>
                <c:pt idx="113">
                  <c:v>43669</c:v>
                </c:pt>
                <c:pt idx="114">
                  <c:v>43670</c:v>
                </c:pt>
                <c:pt idx="115">
                  <c:v>43671</c:v>
                </c:pt>
                <c:pt idx="116">
                  <c:v>43672</c:v>
                </c:pt>
                <c:pt idx="117">
                  <c:v>43673</c:v>
                </c:pt>
                <c:pt idx="118">
                  <c:v>43674</c:v>
                </c:pt>
                <c:pt idx="119">
                  <c:v>43675</c:v>
                </c:pt>
                <c:pt idx="120">
                  <c:v>43676</c:v>
                </c:pt>
                <c:pt idx="121">
                  <c:v>43677</c:v>
                </c:pt>
                <c:pt idx="122">
                  <c:v>43678</c:v>
                </c:pt>
                <c:pt idx="123">
                  <c:v>43679</c:v>
                </c:pt>
                <c:pt idx="124">
                  <c:v>43680</c:v>
                </c:pt>
                <c:pt idx="125">
                  <c:v>43681</c:v>
                </c:pt>
                <c:pt idx="126">
                  <c:v>43682</c:v>
                </c:pt>
                <c:pt idx="127">
                  <c:v>43683</c:v>
                </c:pt>
                <c:pt idx="128">
                  <c:v>43684</c:v>
                </c:pt>
                <c:pt idx="129">
                  <c:v>43685</c:v>
                </c:pt>
                <c:pt idx="130">
                  <c:v>43686</c:v>
                </c:pt>
                <c:pt idx="131">
                  <c:v>43687</c:v>
                </c:pt>
                <c:pt idx="132">
                  <c:v>43688</c:v>
                </c:pt>
                <c:pt idx="133">
                  <c:v>43689</c:v>
                </c:pt>
                <c:pt idx="134">
                  <c:v>43690</c:v>
                </c:pt>
                <c:pt idx="135">
                  <c:v>43691</c:v>
                </c:pt>
                <c:pt idx="136">
                  <c:v>43692</c:v>
                </c:pt>
                <c:pt idx="137">
                  <c:v>43693</c:v>
                </c:pt>
                <c:pt idx="138">
                  <c:v>43694</c:v>
                </c:pt>
                <c:pt idx="139">
                  <c:v>43695</c:v>
                </c:pt>
                <c:pt idx="140">
                  <c:v>43696</c:v>
                </c:pt>
                <c:pt idx="141">
                  <c:v>43697</c:v>
                </c:pt>
                <c:pt idx="142">
                  <c:v>43698</c:v>
                </c:pt>
                <c:pt idx="143">
                  <c:v>43699</c:v>
                </c:pt>
                <c:pt idx="144">
                  <c:v>43700</c:v>
                </c:pt>
                <c:pt idx="145">
                  <c:v>43701</c:v>
                </c:pt>
                <c:pt idx="146">
                  <c:v>43702</c:v>
                </c:pt>
                <c:pt idx="147">
                  <c:v>43703</c:v>
                </c:pt>
                <c:pt idx="148">
                  <c:v>43704</c:v>
                </c:pt>
                <c:pt idx="149">
                  <c:v>43705</c:v>
                </c:pt>
                <c:pt idx="150">
                  <c:v>43706</c:v>
                </c:pt>
                <c:pt idx="151">
                  <c:v>43707</c:v>
                </c:pt>
                <c:pt idx="152">
                  <c:v>43708</c:v>
                </c:pt>
                <c:pt idx="153">
                  <c:v>43709</c:v>
                </c:pt>
                <c:pt idx="154">
                  <c:v>43710</c:v>
                </c:pt>
                <c:pt idx="155">
                  <c:v>43711</c:v>
                </c:pt>
                <c:pt idx="156">
                  <c:v>43712</c:v>
                </c:pt>
                <c:pt idx="157">
                  <c:v>43713</c:v>
                </c:pt>
                <c:pt idx="158">
                  <c:v>43714</c:v>
                </c:pt>
                <c:pt idx="159">
                  <c:v>43715</c:v>
                </c:pt>
                <c:pt idx="160">
                  <c:v>43716</c:v>
                </c:pt>
                <c:pt idx="161">
                  <c:v>43717</c:v>
                </c:pt>
                <c:pt idx="162">
                  <c:v>43718</c:v>
                </c:pt>
                <c:pt idx="163">
                  <c:v>43719</c:v>
                </c:pt>
                <c:pt idx="164">
                  <c:v>43720</c:v>
                </c:pt>
                <c:pt idx="165">
                  <c:v>43721</c:v>
                </c:pt>
                <c:pt idx="166">
                  <c:v>43722</c:v>
                </c:pt>
                <c:pt idx="167">
                  <c:v>43723</c:v>
                </c:pt>
                <c:pt idx="168">
                  <c:v>43724</c:v>
                </c:pt>
                <c:pt idx="169">
                  <c:v>43725</c:v>
                </c:pt>
                <c:pt idx="170">
                  <c:v>43726</c:v>
                </c:pt>
                <c:pt idx="171">
                  <c:v>43727</c:v>
                </c:pt>
                <c:pt idx="172">
                  <c:v>43728</c:v>
                </c:pt>
                <c:pt idx="173">
                  <c:v>43729</c:v>
                </c:pt>
                <c:pt idx="174">
                  <c:v>43730</c:v>
                </c:pt>
                <c:pt idx="175">
                  <c:v>43731</c:v>
                </c:pt>
                <c:pt idx="176">
                  <c:v>43732</c:v>
                </c:pt>
                <c:pt idx="177">
                  <c:v>43733</c:v>
                </c:pt>
                <c:pt idx="178">
                  <c:v>43734</c:v>
                </c:pt>
                <c:pt idx="179">
                  <c:v>43735</c:v>
                </c:pt>
                <c:pt idx="180">
                  <c:v>43736</c:v>
                </c:pt>
                <c:pt idx="181">
                  <c:v>43737</c:v>
                </c:pt>
                <c:pt idx="182">
                  <c:v>43738</c:v>
                </c:pt>
                <c:pt idx="183">
                  <c:v>43739</c:v>
                </c:pt>
                <c:pt idx="184">
                  <c:v>43740</c:v>
                </c:pt>
                <c:pt idx="185">
                  <c:v>43741</c:v>
                </c:pt>
                <c:pt idx="186">
                  <c:v>43742</c:v>
                </c:pt>
                <c:pt idx="187">
                  <c:v>43743</c:v>
                </c:pt>
                <c:pt idx="188">
                  <c:v>43744</c:v>
                </c:pt>
                <c:pt idx="189">
                  <c:v>43745</c:v>
                </c:pt>
                <c:pt idx="190">
                  <c:v>43746</c:v>
                </c:pt>
                <c:pt idx="191">
                  <c:v>43747</c:v>
                </c:pt>
                <c:pt idx="192">
                  <c:v>43748</c:v>
                </c:pt>
                <c:pt idx="193">
                  <c:v>43749</c:v>
                </c:pt>
                <c:pt idx="194">
                  <c:v>43750</c:v>
                </c:pt>
                <c:pt idx="195">
                  <c:v>43751</c:v>
                </c:pt>
                <c:pt idx="196">
                  <c:v>43752</c:v>
                </c:pt>
                <c:pt idx="197">
                  <c:v>43753</c:v>
                </c:pt>
                <c:pt idx="198">
                  <c:v>43754</c:v>
                </c:pt>
                <c:pt idx="199">
                  <c:v>43755</c:v>
                </c:pt>
                <c:pt idx="200">
                  <c:v>43756</c:v>
                </c:pt>
                <c:pt idx="201">
                  <c:v>43757</c:v>
                </c:pt>
                <c:pt idx="202">
                  <c:v>43758</c:v>
                </c:pt>
                <c:pt idx="203">
                  <c:v>43759</c:v>
                </c:pt>
                <c:pt idx="204">
                  <c:v>43760</c:v>
                </c:pt>
                <c:pt idx="205">
                  <c:v>43761</c:v>
                </c:pt>
                <c:pt idx="206">
                  <c:v>43762</c:v>
                </c:pt>
                <c:pt idx="207">
                  <c:v>43763</c:v>
                </c:pt>
                <c:pt idx="208">
                  <c:v>43764</c:v>
                </c:pt>
                <c:pt idx="209">
                  <c:v>43765</c:v>
                </c:pt>
                <c:pt idx="210">
                  <c:v>43766</c:v>
                </c:pt>
                <c:pt idx="211">
                  <c:v>43767</c:v>
                </c:pt>
                <c:pt idx="212">
                  <c:v>43768</c:v>
                </c:pt>
                <c:pt idx="213">
                  <c:v>43769</c:v>
                </c:pt>
                <c:pt idx="214">
                  <c:v>43770</c:v>
                </c:pt>
                <c:pt idx="215">
                  <c:v>43771</c:v>
                </c:pt>
                <c:pt idx="216">
                  <c:v>43772</c:v>
                </c:pt>
                <c:pt idx="217">
                  <c:v>43773</c:v>
                </c:pt>
                <c:pt idx="218">
                  <c:v>43774</c:v>
                </c:pt>
                <c:pt idx="219">
                  <c:v>43775</c:v>
                </c:pt>
                <c:pt idx="220">
                  <c:v>43776</c:v>
                </c:pt>
                <c:pt idx="221">
                  <c:v>43777</c:v>
                </c:pt>
                <c:pt idx="222">
                  <c:v>43778</c:v>
                </c:pt>
                <c:pt idx="223">
                  <c:v>43779</c:v>
                </c:pt>
                <c:pt idx="224">
                  <c:v>43780</c:v>
                </c:pt>
                <c:pt idx="225">
                  <c:v>43781</c:v>
                </c:pt>
                <c:pt idx="226">
                  <c:v>43782</c:v>
                </c:pt>
                <c:pt idx="227">
                  <c:v>43783</c:v>
                </c:pt>
                <c:pt idx="228">
                  <c:v>43784</c:v>
                </c:pt>
                <c:pt idx="229">
                  <c:v>43785</c:v>
                </c:pt>
                <c:pt idx="230">
                  <c:v>43786</c:v>
                </c:pt>
                <c:pt idx="231">
                  <c:v>43787</c:v>
                </c:pt>
                <c:pt idx="232">
                  <c:v>43788</c:v>
                </c:pt>
                <c:pt idx="233">
                  <c:v>43789</c:v>
                </c:pt>
                <c:pt idx="234">
                  <c:v>43790</c:v>
                </c:pt>
                <c:pt idx="235">
                  <c:v>43791</c:v>
                </c:pt>
                <c:pt idx="236">
                  <c:v>43792</c:v>
                </c:pt>
                <c:pt idx="237">
                  <c:v>43793</c:v>
                </c:pt>
                <c:pt idx="238">
                  <c:v>43794</c:v>
                </c:pt>
                <c:pt idx="239">
                  <c:v>43795</c:v>
                </c:pt>
                <c:pt idx="240">
                  <c:v>43796</c:v>
                </c:pt>
                <c:pt idx="241">
                  <c:v>43797</c:v>
                </c:pt>
                <c:pt idx="242">
                  <c:v>43798</c:v>
                </c:pt>
                <c:pt idx="243">
                  <c:v>43799</c:v>
                </c:pt>
                <c:pt idx="244">
                  <c:v>43800</c:v>
                </c:pt>
                <c:pt idx="245">
                  <c:v>43801</c:v>
                </c:pt>
                <c:pt idx="246">
                  <c:v>43802</c:v>
                </c:pt>
                <c:pt idx="247">
                  <c:v>43803</c:v>
                </c:pt>
                <c:pt idx="248">
                  <c:v>43804</c:v>
                </c:pt>
                <c:pt idx="249">
                  <c:v>43805</c:v>
                </c:pt>
                <c:pt idx="250">
                  <c:v>43806</c:v>
                </c:pt>
                <c:pt idx="251">
                  <c:v>43807</c:v>
                </c:pt>
                <c:pt idx="252">
                  <c:v>43808</c:v>
                </c:pt>
                <c:pt idx="253">
                  <c:v>43809</c:v>
                </c:pt>
                <c:pt idx="254">
                  <c:v>43810</c:v>
                </c:pt>
                <c:pt idx="255">
                  <c:v>43811</c:v>
                </c:pt>
                <c:pt idx="256">
                  <c:v>43812</c:v>
                </c:pt>
                <c:pt idx="257">
                  <c:v>43813</c:v>
                </c:pt>
                <c:pt idx="258">
                  <c:v>43814</c:v>
                </c:pt>
                <c:pt idx="259">
                  <c:v>43815</c:v>
                </c:pt>
                <c:pt idx="260">
                  <c:v>43816</c:v>
                </c:pt>
                <c:pt idx="261">
                  <c:v>43817</c:v>
                </c:pt>
                <c:pt idx="262">
                  <c:v>43818</c:v>
                </c:pt>
                <c:pt idx="263">
                  <c:v>43819</c:v>
                </c:pt>
                <c:pt idx="264">
                  <c:v>43820</c:v>
                </c:pt>
                <c:pt idx="265">
                  <c:v>43821</c:v>
                </c:pt>
                <c:pt idx="266">
                  <c:v>43822</c:v>
                </c:pt>
                <c:pt idx="267">
                  <c:v>43823</c:v>
                </c:pt>
                <c:pt idx="268">
                  <c:v>43824</c:v>
                </c:pt>
                <c:pt idx="269">
                  <c:v>43825</c:v>
                </c:pt>
                <c:pt idx="270">
                  <c:v>43826</c:v>
                </c:pt>
                <c:pt idx="271">
                  <c:v>43827</c:v>
                </c:pt>
                <c:pt idx="272">
                  <c:v>43828</c:v>
                </c:pt>
                <c:pt idx="273">
                  <c:v>43829</c:v>
                </c:pt>
                <c:pt idx="274">
                  <c:v>43830</c:v>
                </c:pt>
                <c:pt idx="275">
                  <c:v>43831</c:v>
                </c:pt>
                <c:pt idx="276">
                  <c:v>43832</c:v>
                </c:pt>
                <c:pt idx="277">
                  <c:v>43833</c:v>
                </c:pt>
                <c:pt idx="278">
                  <c:v>43834</c:v>
                </c:pt>
                <c:pt idx="279">
                  <c:v>43835</c:v>
                </c:pt>
                <c:pt idx="280">
                  <c:v>43836</c:v>
                </c:pt>
                <c:pt idx="281">
                  <c:v>43837</c:v>
                </c:pt>
                <c:pt idx="282">
                  <c:v>43838</c:v>
                </c:pt>
                <c:pt idx="283">
                  <c:v>43839</c:v>
                </c:pt>
                <c:pt idx="284">
                  <c:v>43840</c:v>
                </c:pt>
                <c:pt idx="285">
                  <c:v>43841</c:v>
                </c:pt>
                <c:pt idx="286">
                  <c:v>43842</c:v>
                </c:pt>
                <c:pt idx="287">
                  <c:v>43843</c:v>
                </c:pt>
                <c:pt idx="288">
                  <c:v>43844</c:v>
                </c:pt>
                <c:pt idx="289">
                  <c:v>43845</c:v>
                </c:pt>
                <c:pt idx="290">
                  <c:v>43846</c:v>
                </c:pt>
                <c:pt idx="291">
                  <c:v>43847</c:v>
                </c:pt>
                <c:pt idx="292">
                  <c:v>43848</c:v>
                </c:pt>
                <c:pt idx="293">
                  <c:v>43849</c:v>
                </c:pt>
                <c:pt idx="294">
                  <c:v>43850</c:v>
                </c:pt>
                <c:pt idx="295">
                  <c:v>43851</c:v>
                </c:pt>
                <c:pt idx="296">
                  <c:v>43852</c:v>
                </c:pt>
                <c:pt idx="297">
                  <c:v>43853</c:v>
                </c:pt>
                <c:pt idx="298">
                  <c:v>43854</c:v>
                </c:pt>
                <c:pt idx="299">
                  <c:v>43855</c:v>
                </c:pt>
                <c:pt idx="300">
                  <c:v>43856</c:v>
                </c:pt>
                <c:pt idx="301">
                  <c:v>43857</c:v>
                </c:pt>
                <c:pt idx="302">
                  <c:v>43858</c:v>
                </c:pt>
                <c:pt idx="303">
                  <c:v>43859</c:v>
                </c:pt>
                <c:pt idx="304">
                  <c:v>43860</c:v>
                </c:pt>
                <c:pt idx="305">
                  <c:v>43861</c:v>
                </c:pt>
                <c:pt idx="306">
                  <c:v>43862</c:v>
                </c:pt>
                <c:pt idx="307">
                  <c:v>43863</c:v>
                </c:pt>
                <c:pt idx="308">
                  <c:v>43864</c:v>
                </c:pt>
                <c:pt idx="309">
                  <c:v>43865</c:v>
                </c:pt>
                <c:pt idx="310">
                  <c:v>43866</c:v>
                </c:pt>
                <c:pt idx="311">
                  <c:v>43867</c:v>
                </c:pt>
                <c:pt idx="312">
                  <c:v>43868</c:v>
                </c:pt>
                <c:pt idx="313">
                  <c:v>43869</c:v>
                </c:pt>
                <c:pt idx="314">
                  <c:v>43870</c:v>
                </c:pt>
                <c:pt idx="315">
                  <c:v>43871</c:v>
                </c:pt>
                <c:pt idx="316">
                  <c:v>43872</c:v>
                </c:pt>
                <c:pt idx="317">
                  <c:v>43873</c:v>
                </c:pt>
                <c:pt idx="318">
                  <c:v>43874</c:v>
                </c:pt>
                <c:pt idx="319">
                  <c:v>43875</c:v>
                </c:pt>
                <c:pt idx="320">
                  <c:v>43876</c:v>
                </c:pt>
                <c:pt idx="321">
                  <c:v>43877</c:v>
                </c:pt>
                <c:pt idx="322">
                  <c:v>43878</c:v>
                </c:pt>
                <c:pt idx="323">
                  <c:v>43879</c:v>
                </c:pt>
                <c:pt idx="324">
                  <c:v>43880</c:v>
                </c:pt>
                <c:pt idx="325">
                  <c:v>43881</c:v>
                </c:pt>
                <c:pt idx="326">
                  <c:v>43882</c:v>
                </c:pt>
                <c:pt idx="327">
                  <c:v>43883</c:v>
                </c:pt>
                <c:pt idx="328">
                  <c:v>43884</c:v>
                </c:pt>
                <c:pt idx="329">
                  <c:v>43885</c:v>
                </c:pt>
                <c:pt idx="330">
                  <c:v>43886</c:v>
                </c:pt>
                <c:pt idx="331">
                  <c:v>43887</c:v>
                </c:pt>
                <c:pt idx="332">
                  <c:v>43888</c:v>
                </c:pt>
                <c:pt idx="333">
                  <c:v>43889</c:v>
                </c:pt>
                <c:pt idx="334">
                  <c:v>43891</c:v>
                </c:pt>
                <c:pt idx="335">
                  <c:v>43892</c:v>
                </c:pt>
                <c:pt idx="336">
                  <c:v>43893</c:v>
                </c:pt>
                <c:pt idx="337">
                  <c:v>43894</c:v>
                </c:pt>
                <c:pt idx="338">
                  <c:v>43895</c:v>
                </c:pt>
                <c:pt idx="339">
                  <c:v>43896</c:v>
                </c:pt>
                <c:pt idx="340">
                  <c:v>43897</c:v>
                </c:pt>
                <c:pt idx="341">
                  <c:v>43898</c:v>
                </c:pt>
                <c:pt idx="342">
                  <c:v>43899</c:v>
                </c:pt>
                <c:pt idx="343">
                  <c:v>43900</c:v>
                </c:pt>
                <c:pt idx="344">
                  <c:v>43901</c:v>
                </c:pt>
                <c:pt idx="345">
                  <c:v>43902</c:v>
                </c:pt>
                <c:pt idx="346">
                  <c:v>43903</c:v>
                </c:pt>
                <c:pt idx="347">
                  <c:v>43904</c:v>
                </c:pt>
                <c:pt idx="348">
                  <c:v>43905</c:v>
                </c:pt>
                <c:pt idx="349">
                  <c:v>43906</c:v>
                </c:pt>
                <c:pt idx="350">
                  <c:v>43907</c:v>
                </c:pt>
                <c:pt idx="351">
                  <c:v>43908</c:v>
                </c:pt>
                <c:pt idx="352">
                  <c:v>43909</c:v>
                </c:pt>
                <c:pt idx="353">
                  <c:v>43910</c:v>
                </c:pt>
                <c:pt idx="354">
                  <c:v>43911</c:v>
                </c:pt>
                <c:pt idx="355">
                  <c:v>43912</c:v>
                </c:pt>
                <c:pt idx="356">
                  <c:v>43913</c:v>
                </c:pt>
                <c:pt idx="357">
                  <c:v>43914</c:v>
                </c:pt>
                <c:pt idx="358">
                  <c:v>43915</c:v>
                </c:pt>
                <c:pt idx="359">
                  <c:v>43916</c:v>
                </c:pt>
                <c:pt idx="360">
                  <c:v>43917</c:v>
                </c:pt>
                <c:pt idx="361">
                  <c:v>43918</c:v>
                </c:pt>
                <c:pt idx="362">
                  <c:v>43919</c:v>
                </c:pt>
                <c:pt idx="363">
                  <c:v>43920</c:v>
                </c:pt>
                <c:pt idx="364">
                  <c:v>43921</c:v>
                </c:pt>
              </c:numCache>
            </c:numRef>
          </c:cat>
          <c:val>
            <c:numRef>
              <c:f>PÉRIODE!$B$5:$B$369</c:f>
              <c:numCache>
                <c:formatCode>General</c:formatCode>
                <c:ptCount val="365"/>
                <c:pt idx="0">
                  <c:v>38</c:v>
                </c:pt>
                <c:pt idx="1">
                  <c:v>22</c:v>
                </c:pt>
                <c:pt idx="2">
                  <c:v>23</c:v>
                </c:pt>
                <c:pt idx="3">
                  <c:v>26</c:v>
                </c:pt>
                <c:pt idx="4">
                  <c:v>18</c:v>
                </c:pt>
                <c:pt idx="5">
                  <c:v>6</c:v>
                </c:pt>
                <c:pt idx="6">
                  <c:v>8</c:v>
                </c:pt>
                <c:pt idx="7">
                  <c:v>25</c:v>
                </c:pt>
                <c:pt idx="8">
                  <c:v>22</c:v>
                </c:pt>
                <c:pt idx="9">
                  <c:v>19</c:v>
                </c:pt>
                <c:pt idx="10">
                  <c:v>24</c:v>
                </c:pt>
                <c:pt idx="11">
                  <c:v>15</c:v>
                </c:pt>
                <c:pt idx="12">
                  <c:v>12</c:v>
                </c:pt>
                <c:pt idx="13">
                  <c:v>8</c:v>
                </c:pt>
                <c:pt idx="14">
                  <c:v>23</c:v>
                </c:pt>
                <c:pt idx="15">
                  <c:v>23</c:v>
                </c:pt>
                <c:pt idx="16">
                  <c:v>24</c:v>
                </c:pt>
                <c:pt idx="17">
                  <c:v>24</c:v>
                </c:pt>
                <c:pt idx="18">
                  <c:v>13</c:v>
                </c:pt>
                <c:pt idx="19">
                  <c:v>7</c:v>
                </c:pt>
                <c:pt idx="20">
                  <c:v>3</c:v>
                </c:pt>
                <c:pt idx="21">
                  <c:v>12</c:v>
                </c:pt>
                <c:pt idx="22">
                  <c:v>26</c:v>
                </c:pt>
                <c:pt idx="23">
                  <c:v>27</c:v>
                </c:pt>
                <c:pt idx="24">
                  <c:v>35</c:v>
                </c:pt>
                <c:pt idx="25">
                  <c:v>18</c:v>
                </c:pt>
                <c:pt idx="26">
                  <c:v>12</c:v>
                </c:pt>
                <c:pt idx="27">
                  <c:v>7</c:v>
                </c:pt>
                <c:pt idx="28">
                  <c:v>35</c:v>
                </c:pt>
                <c:pt idx="29">
                  <c:v>27</c:v>
                </c:pt>
                <c:pt idx="30">
                  <c:v>9</c:v>
                </c:pt>
                <c:pt idx="31">
                  <c:v>54</c:v>
                </c:pt>
                <c:pt idx="32">
                  <c:v>26</c:v>
                </c:pt>
                <c:pt idx="33">
                  <c:v>13</c:v>
                </c:pt>
                <c:pt idx="34">
                  <c:v>11</c:v>
                </c:pt>
                <c:pt idx="35">
                  <c:v>29</c:v>
                </c:pt>
                <c:pt idx="36">
                  <c:v>24</c:v>
                </c:pt>
                <c:pt idx="37">
                  <c:v>53</c:v>
                </c:pt>
                <c:pt idx="38">
                  <c:v>83</c:v>
                </c:pt>
                <c:pt idx="39">
                  <c:v>33</c:v>
                </c:pt>
                <c:pt idx="40">
                  <c:v>85</c:v>
                </c:pt>
                <c:pt idx="41">
                  <c:v>26</c:v>
                </c:pt>
                <c:pt idx="42">
                  <c:v>84</c:v>
                </c:pt>
                <c:pt idx="43">
                  <c:v>46</c:v>
                </c:pt>
                <c:pt idx="44">
                  <c:v>140</c:v>
                </c:pt>
                <c:pt idx="45">
                  <c:v>131</c:v>
                </c:pt>
                <c:pt idx="46">
                  <c:v>125</c:v>
                </c:pt>
                <c:pt idx="47">
                  <c:v>37</c:v>
                </c:pt>
                <c:pt idx="48">
                  <c:v>29</c:v>
                </c:pt>
                <c:pt idx="49">
                  <c:v>39</c:v>
                </c:pt>
                <c:pt idx="50">
                  <c:v>32</c:v>
                </c:pt>
                <c:pt idx="51">
                  <c:v>39</c:v>
                </c:pt>
                <c:pt idx="52">
                  <c:v>88</c:v>
                </c:pt>
                <c:pt idx="53">
                  <c:v>79</c:v>
                </c:pt>
                <c:pt idx="54">
                  <c:v>28</c:v>
                </c:pt>
                <c:pt idx="55">
                  <c:v>24</c:v>
                </c:pt>
                <c:pt idx="56">
                  <c:v>42</c:v>
                </c:pt>
                <c:pt idx="57">
                  <c:v>34</c:v>
                </c:pt>
                <c:pt idx="58">
                  <c:v>37</c:v>
                </c:pt>
                <c:pt idx="59">
                  <c:v>117</c:v>
                </c:pt>
                <c:pt idx="60">
                  <c:v>45</c:v>
                </c:pt>
                <c:pt idx="61">
                  <c:v>33</c:v>
                </c:pt>
                <c:pt idx="62">
                  <c:v>23</c:v>
                </c:pt>
                <c:pt idx="63">
                  <c:v>46</c:v>
                </c:pt>
                <c:pt idx="64">
                  <c:v>55</c:v>
                </c:pt>
                <c:pt idx="65">
                  <c:v>39</c:v>
                </c:pt>
                <c:pt idx="66">
                  <c:v>93</c:v>
                </c:pt>
                <c:pt idx="67">
                  <c:v>33</c:v>
                </c:pt>
                <c:pt idx="68">
                  <c:v>15</c:v>
                </c:pt>
                <c:pt idx="69">
                  <c:v>8</c:v>
                </c:pt>
                <c:pt idx="70">
                  <c:v>20</c:v>
                </c:pt>
                <c:pt idx="71">
                  <c:v>22</c:v>
                </c:pt>
                <c:pt idx="72">
                  <c:v>18</c:v>
                </c:pt>
                <c:pt idx="73">
                  <c:v>94</c:v>
                </c:pt>
                <c:pt idx="74">
                  <c:v>43</c:v>
                </c:pt>
                <c:pt idx="75">
                  <c:v>15</c:v>
                </c:pt>
                <c:pt idx="76">
                  <c:v>6</c:v>
                </c:pt>
                <c:pt idx="77">
                  <c:v>29</c:v>
                </c:pt>
                <c:pt idx="78">
                  <c:v>79</c:v>
                </c:pt>
                <c:pt idx="79">
                  <c:v>38</c:v>
                </c:pt>
                <c:pt idx="80">
                  <c:v>87</c:v>
                </c:pt>
                <c:pt idx="81">
                  <c:v>32</c:v>
                </c:pt>
                <c:pt idx="82">
                  <c:v>20</c:v>
                </c:pt>
                <c:pt idx="83">
                  <c:v>14</c:v>
                </c:pt>
                <c:pt idx="84">
                  <c:v>62</c:v>
                </c:pt>
                <c:pt idx="85">
                  <c:v>86</c:v>
                </c:pt>
                <c:pt idx="86">
                  <c:v>43</c:v>
                </c:pt>
                <c:pt idx="87">
                  <c:v>96</c:v>
                </c:pt>
                <c:pt idx="88">
                  <c:v>38</c:v>
                </c:pt>
                <c:pt idx="89">
                  <c:v>16</c:v>
                </c:pt>
                <c:pt idx="90">
                  <c:v>13</c:v>
                </c:pt>
                <c:pt idx="91">
                  <c:v>22</c:v>
                </c:pt>
                <c:pt idx="92">
                  <c:v>42</c:v>
                </c:pt>
                <c:pt idx="93">
                  <c:v>58</c:v>
                </c:pt>
                <c:pt idx="94">
                  <c:v>84</c:v>
                </c:pt>
                <c:pt idx="95">
                  <c:v>27</c:v>
                </c:pt>
                <c:pt idx="96">
                  <c:v>36</c:v>
                </c:pt>
                <c:pt idx="97">
                  <c:v>15</c:v>
                </c:pt>
                <c:pt idx="98">
                  <c:v>40</c:v>
                </c:pt>
                <c:pt idx="99">
                  <c:v>20</c:v>
                </c:pt>
                <c:pt idx="100">
                  <c:v>31</c:v>
                </c:pt>
                <c:pt idx="101">
                  <c:v>93</c:v>
                </c:pt>
                <c:pt idx="102">
                  <c:v>27</c:v>
                </c:pt>
                <c:pt idx="103">
                  <c:v>14</c:v>
                </c:pt>
                <c:pt idx="104">
                  <c:v>10</c:v>
                </c:pt>
                <c:pt idx="105">
                  <c:v>39</c:v>
                </c:pt>
                <c:pt idx="106">
                  <c:v>26</c:v>
                </c:pt>
                <c:pt idx="107">
                  <c:v>24</c:v>
                </c:pt>
                <c:pt idx="108">
                  <c:v>57</c:v>
                </c:pt>
                <c:pt idx="109">
                  <c:v>56</c:v>
                </c:pt>
                <c:pt idx="110">
                  <c:v>33</c:v>
                </c:pt>
                <c:pt idx="111">
                  <c:v>26</c:v>
                </c:pt>
                <c:pt idx="112">
                  <c:v>40</c:v>
                </c:pt>
                <c:pt idx="113">
                  <c:v>70</c:v>
                </c:pt>
                <c:pt idx="114">
                  <c:v>32</c:v>
                </c:pt>
                <c:pt idx="115">
                  <c:v>26</c:v>
                </c:pt>
                <c:pt idx="116">
                  <c:v>24</c:v>
                </c:pt>
                <c:pt idx="117">
                  <c:v>11</c:v>
                </c:pt>
                <c:pt idx="118">
                  <c:v>31</c:v>
                </c:pt>
                <c:pt idx="119">
                  <c:v>41</c:v>
                </c:pt>
                <c:pt idx="120">
                  <c:v>26</c:v>
                </c:pt>
                <c:pt idx="121">
                  <c:v>68</c:v>
                </c:pt>
                <c:pt idx="122">
                  <c:v>62</c:v>
                </c:pt>
                <c:pt idx="123">
                  <c:v>73</c:v>
                </c:pt>
                <c:pt idx="124">
                  <c:v>17</c:v>
                </c:pt>
                <c:pt idx="125">
                  <c:v>25</c:v>
                </c:pt>
                <c:pt idx="126">
                  <c:v>47</c:v>
                </c:pt>
                <c:pt idx="127">
                  <c:v>28</c:v>
                </c:pt>
                <c:pt idx="128">
                  <c:v>39</c:v>
                </c:pt>
                <c:pt idx="129">
                  <c:v>44</c:v>
                </c:pt>
                <c:pt idx="130">
                  <c:v>37</c:v>
                </c:pt>
                <c:pt idx="131">
                  <c:v>33</c:v>
                </c:pt>
                <c:pt idx="132">
                  <c:v>42</c:v>
                </c:pt>
                <c:pt idx="133">
                  <c:v>27</c:v>
                </c:pt>
                <c:pt idx="134">
                  <c:v>23</c:v>
                </c:pt>
                <c:pt idx="135">
                  <c:v>26</c:v>
                </c:pt>
                <c:pt idx="136">
                  <c:v>31</c:v>
                </c:pt>
                <c:pt idx="137">
                  <c:v>74</c:v>
                </c:pt>
                <c:pt idx="138">
                  <c:v>39</c:v>
                </c:pt>
                <c:pt idx="139">
                  <c:v>25</c:v>
                </c:pt>
                <c:pt idx="140">
                  <c:v>102</c:v>
                </c:pt>
                <c:pt idx="141">
                  <c:v>51</c:v>
                </c:pt>
                <c:pt idx="142">
                  <c:v>73</c:v>
                </c:pt>
                <c:pt idx="143">
                  <c:v>41</c:v>
                </c:pt>
                <c:pt idx="144">
                  <c:v>52</c:v>
                </c:pt>
                <c:pt idx="145">
                  <c:v>51</c:v>
                </c:pt>
                <c:pt idx="146">
                  <c:v>26</c:v>
                </c:pt>
                <c:pt idx="147">
                  <c:v>79</c:v>
                </c:pt>
                <c:pt idx="148">
                  <c:v>55</c:v>
                </c:pt>
                <c:pt idx="149">
                  <c:v>75</c:v>
                </c:pt>
                <c:pt idx="150">
                  <c:v>62</c:v>
                </c:pt>
                <c:pt idx="151">
                  <c:v>36</c:v>
                </c:pt>
                <c:pt idx="152">
                  <c:v>29</c:v>
                </c:pt>
                <c:pt idx="153">
                  <c:v>32</c:v>
                </c:pt>
                <c:pt idx="154">
                  <c:v>50</c:v>
                </c:pt>
                <c:pt idx="155">
                  <c:v>92</c:v>
                </c:pt>
                <c:pt idx="156">
                  <c:v>62</c:v>
                </c:pt>
                <c:pt idx="157">
                  <c:v>111</c:v>
                </c:pt>
                <c:pt idx="158">
                  <c:v>84</c:v>
                </c:pt>
                <c:pt idx="159">
                  <c:v>37</c:v>
                </c:pt>
                <c:pt idx="160">
                  <c:v>29</c:v>
                </c:pt>
                <c:pt idx="161">
                  <c:v>79</c:v>
                </c:pt>
                <c:pt idx="162">
                  <c:v>53</c:v>
                </c:pt>
                <c:pt idx="163">
                  <c:v>49</c:v>
                </c:pt>
                <c:pt idx="164">
                  <c:v>30</c:v>
                </c:pt>
                <c:pt idx="165">
                  <c:v>37</c:v>
                </c:pt>
                <c:pt idx="166">
                  <c:v>34</c:v>
                </c:pt>
                <c:pt idx="167">
                  <c:v>34</c:v>
                </c:pt>
                <c:pt idx="168">
                  <c:v>56</c:v>
                </c:pt>
                <c:pt idx="169">
                  <c:v>55</c:v>
                </c:pt>
                <c:pt idx="170">
                  <c:v>50</c:v>
                </c:pt>
                <c:pt idx="171">
                  <c:v>65</c:v>
                </c:pt>
                <c:pt idx="172">
                  <c:v>107</c:v>
                </c:pt>
                <c:pt idx="173">
                  <c:v>91</c:v>
                </c:pt>
                <c:pt idx="174">
                  <c:v>37</c:v>
                </c:pt>
                <c:pt idx="175">
                  <c:v>74</c:v>
                </c:pt>
                <c:pt idx="176">
                  <c:v>41</c:v>
                </c:pt>
                <c:pt idx="177">
                  <c:v>104</c:v>
                </c:pt>
                <c:pt idx="178">
                  <c:v>61</c:v>
                </c:pt>
                <c:pt idx="179">
                  <c:v>47</c:v>
                </c:pt>
                <c:pt idx="180">
                  <c:v>28</c:v>
                </c:pt>
                <c:pt idx="181">
                  <c:v>21</c:v>
                </c:pt>
                <c:pt idx="182">
                  <c:v>39</c:v>
                </c:pt>
                <c:pt idx="183">
                  <c:v>54</c:v>
                </c:pt>
                <c:pt idx="184">
                  <c:v>38</c:v>
                </c:pt>
                <c:pt idx="185">
                  <c:v>112</c:v>
                </c:pt>
                <c:pt idx="186">
                  <c:v>44</c:v>
                </c:pt>
                <c:pt idx="187">
                  <c:v>19</c:v>
                </c:pt>
                <c:pt idx="188">
                  <c:v>14</c:v>
                </c:pt>
                <c:pt idx="189">
                  <c:v>34</c:v>
                </c:pt>
                <c:pt idx="190">
                  <c:v>32</c:v>
                </c:pt>
                <c:pt idx="191">
                  <c:v>31</c:v>
                </c:pt>
                <c:pt idx="192">
                  <c:v>130</c:v>
                </c:pt>
                <c:pt idx="193">
                  <c:v>28</c:v>
                </c:pt>
                <c:pt idx="194">
                  <c:v>20</c:v>
                </c:pt>
                <c:pt idx="195">
                  <c:v>18</c:v>
                </c:pt>
                <c:pt idx="196">
                  <c:v>20</c:v>
                </c:pt>
                <c:pt idx="197">
                  <c:v>45</c:v>
                </c:pt>
                <c:pt idx="198">
                  <c:v>35</c:v>
                </c:pt>
                <c:pt idx="199">
                  <c:v>127</c:v>
                </c:pt>
                <c:pt idx="200">
                  <c:v>43</c:v>
                </c:pt>
                <c:pt idx="201">
                  <c:v>13</c:v>
                </c:pt>
                <c:pt idx="202">
                  <c:v>14</c:v>
                </c:pt>
                <c:pt idx="203">
                  <c:v>56</c:v>
                </c:pt>
                <c:pt idx="204">
                  <c:v>26</c:v>
                </c:pt>
                <c:pt idx="205">
                  <c:v>44</c:v>
                </c:pt>
                <c:pt idx="206">
                  <c:v>123</c:v>
                </c:pt>
                <c:pt idx="207">
                  <c:v>73</c:v>
                </c:pt>
                <c:pt idx="208">
                  <c:v>22</c:v>
                </c:pt>
                <c:pt idx="209">
                  <c:v>20</c:v>
                </c:pt>
                <c:pt idx="210">
                  <c:v>70</c:v>
                </c:pt>
                <c:pt idx="211">
                  <c:v>47</c:v>
                </c:pt>
                <c:pt idx="212">
                  <c:v>32</c:v>
                </c:pt>
                <c:pt idx="213">
                  <c:v>113</c:v>
                </c:pt>
                <c:pt idx="214">
                  <c:v>34</c:v>
                </c:pt>
                <c:pt idx="215">
                  <c:v>21</c:v>
                </c:pt>
                <c:pt idx="216">
                  <c:v>13</c:v>
                </c:pt>
                <c:pt idx="217">
                  <c:v>75</c:v>
                </c:pt>
                <c:pt idx="218">
                  <c:v>57</c:v>
                </c:pt>
                <c:pt idx="219">
                  <c:v>67</c:v>
                </c:pt>
                <c:pt idx="220">
                  <c:v>98</c:v>
                </c:pt>
                <c:pt idx="221">
                  <c:v>41</c:v>
                </c:pt>
                <c:pt idx="222">
                  <c:v>24</c:v>
                </c:pt>
                <c:pt idx="223">
                  <c:v>16</c:v>
                </c:pt>
                <c:pt idx="224">
                  <c:v>40</c:v>
                </c:pt>
                <c:pt idx="225">
                  <c:v>52</c:v>
                </c:pt>
                <c:pt idx="226">
                  <c:v>67</c:v>
                </c:pt>
                <c:pt idx="227">
                  <c:v>98</c:v>
                </c:pt>
                <c:pt idx="228">
                  <c:v>34</c:v>
                </c:pt>
                <c:pt idx="229">
                  <c:v>19</c:v>
                </c:pt>
                <c:pt idx="230">
                  <c:v>16</c:v>
                </c:pt>
                <c:pt idx="231">
                  <c:v>50</c:v>
                </c:pt>
                <c:pt idx="232">
                  <c:v>59</c:v>
                </c:pt>
                <c:pt idx="233">
                  <c:v>39</c:v>
                </c:pt>
                <c:pt idx="234">
                  <c:v>99</c:v>
                </c:pt>
                <c:pt idx="235">
                  <c:v>42</c:v>
                </c:pt>
                <c:pt idx="236">
                  <c:v>26</c:v>
                </c:pt>
                <c:pt idx="237">
                  <c:v>25</c:v>
                </c:pt>
                <c:pt idx="238">
                  <c:v>32</c:v>
                </c:pt>
                <c:pt idx="239">
                  <c:v>36</c:v>
                </c:pt>
                <c:pt idx="240">
                  <c:v>44</c:v>
                </c:pt>
                <c:pt idx="241">
                  <c:v>91</c:v>
                </c:pt>
                <c:pt idx="242">
                  <c:v>26</c:v>
                </c:pt>
                <c:pt idx="243">
                  <c:v>20</c:v>
                </c:pt>
                <c:pt idx="244">
                  <c:v>22</c:v>
                </c:pt>
                <c:pt idx="245">
                  <c:v>38</c:v>
                </c:pt>
                <c:pt idx="246">
                  <c:v>51</c:v>
                </c:pt>
                <c:pt idx="247">
                  <c:v>67</c:v>
                </c:pt>
                <c:pt idx="248">
                  <c:v>76</c:v>
                </c:pt>
                <c:pt idx="249">
                  <c:v>41</c:v>
                </c:pt>
                <c:pt idx="250">
                  <c:v>22</c:v>
                </c:pt>
                <c:pt idx="251">
                  <c:v>13</c:v>
                </c:pt>
                <c:pt idx="252">
                  <c:v>41</c:v>
                </c:pt>
                <c:pt idx="253">
                  <c:v>32</c:v>
                </c:pt>
                <c:pt idx="254">
                  <c:v>108</c:v>
                </c:pt>
                <c:pt idx="255">
                  <c:v>66</c:v>
                </c:pt>
                <c:pt idx="256">
                  <c:v>32</c:v>
                </c:pt>
                <c:pt idx="257">
                  <c:v>18</c:v>
                </c:pt>
                <c:pt idx="258">
                  <c:v>23</c:v>
                </c:pt>
                <c:pt idx="259">
                  <c:v>33</c:v>
                </c:pt>
                <c:pt idx="260">
                  <c:v>32</c:v>
                </c:pt>
                <c:pt idx="261">
                  <c:v>26</c:v>
                </c:pt>
                <c:pt idx="262">
                  <c:v>23</c:v>
                </c:pt>
                <c:pt idx="263">
                  <c:v>22</c:v>
                </c:pt>
                <c:pt idx="264">
                  <c:v>8</c:v>
                </c:pt>
                <c:pt idx="265">
                  <c:v>10</c:v>
                </c:pt>
                <c:pt idx="266">
                  <c:v>8</c:v>
                </c:pt>
                <c:pt idx="267">
                  <c:v>5</c:v>
                </c:pt>
                <c:pt idx="268">
                  <c:v>8</c:v>
                </c:pt>
                <c:pt idx="269">
                  <c:v>8</c:v>
                </c:pt>
                <c:pt idx="270">
                  <c:v>13</c:v>
                </c:pt>
                <c:pt idx="271">
                  <c:v>11</c:v>
                </c:pt>
                <c:pt idx="272">
                  <c:v>8</c:v>
                </c:pt>
                <c:pt idx="273">
                  <c:v>23</c:v>
                </c:pt>
                <c:pt idx="274">
                  <c:v>4</c:v>
                </c:pt>
                <c:pt idx="275">
                  <c:v>4</c:v>
                </c:pt>
                <c:pt idx="276">
                  <c:v>9</c:v>
                </c:pt>
                <c:pt idx="277">
                  <c:v>27</c:v>
                </c:pt>
                <c:pt idx="278">
                  <c:v>18</c:v>
                </c:pt>
                <c:pt idx="279">
                  <c:v>18</c:v>
                </c:pt>
                <c:pt idx="280">
                  <c:v>47</c:v>
                </c:pt>
                <c:pt idx="281">
                  <c:v>72</c:v>
                </c:pt>
                <c:pt idx="282">
                  <c:v>29</c:v>
                </c:pt>
                <c:pt idx="283">
                  <c:v>97</c:v>
                </c:pt>
                <c:pt idx="284">
                  <c:v>29</c:v>
                </c:pt>
                <c:pt idx="285">
                  <c:v>18</c:v>
                </c:pt>
                <c:pt idx="286">
                  <c:v>16</c:v>
                </c:pt>
                <c:pt idx="287">
                  <c:v>36</c:v>
                </c:pt>
                <c:pt idx="288">
                  <c:v>45</c:v>
                </c:pt>
                <c:pt idx="289">
                  <c:v>74</c:v>
                </c:pt>
                <c:pt idx="290">
                  <c:v>114</c:v>
                </c:pt>
                <c:pt idx="291">
                  <c:v>72</c:v>
                </c:pt>
                <c:pt idx="292">
                  <c:v>85</c:v>
                </c:pt>
                <c:pt idx="293">
                  <c:v>15</c:v>
                </c:pt>
                <c:pt idx="294">
                  <c:v>60</c:v>
                </c:pt>
                <c:pt idx="295">
                  <c:v>38</c:v>
                </c:pt>
                <c:pt idx="296">
                  <c:v>45</c:v>
                </c:pt>
                <c:pt idx="297">
                  <c:v>140</c:v>
                </c:pt>
                <c:pt idx="298">
                  <c:v>35</c:v>
                </c:pt>
                <c:pt idx="299">
                  <c:v>22</c:v>
                </c:pt>
                <c:pt idx="300">
                  <c:v>19</c:v>
                </c:pt>
                <c:pt idx="301">
                  <c:v>57</c:v>
                </c:pt>
                <c:pt idx="302">
                  <c:v>44</c:v>
                </c:pt>
                <c:pt idx="303">
                  <c:v>33</c:v>
                </c:pt>
                <c:pt idx="304">
                  <c:v>109</c:v>
                </c:pt>
                <c:pt idx="305">
                  <c:v>57</c:v>
                </c:pt>
                <c:pt idx="306">
                  <c:v>15</c:v>
                </c:pt>
                <c:pt idx="307">
                  <c:v>13</c:v>
                </c:pt>
                <c:pt idx="308">
                  <c:v>37</c:v>
                </c:pt>
                <c:pt idx="309">
                  <c:v>36</c:v>
                </c:pt>
                <c:pt idx="310">
                  <c:v>91</c:v>
                </c:pt>
                <c:pt idx="311">
                  <c:v>123</c:v>
                </c:pt>
                <c:pt idx="312">
                  <c:v>52</c:v>
                </c:pt>
                <c:pt idx="313">
                  <c:v>30</c:v>
                </c:pt>
                <c:pt idx="314">
                  <c:v>24</c:v>
                </c:pt>
                <c:pt idx="315">
                  <c:v>57</c:v>
                </c:pt>
                <c:pt idx="316">
                  <c:v>42</c:v>
                </c:pt>
                <c:pt idx="317">
                  <c:v>46</c:v>
                </c:pt>
                <c:pt idx="318">
                  <c:v>141</c:v>
                </c:pt>
                <c:pt idx="319">
                  <c:v>39</c:v>
                </c:pt>
                <c:pt idx="320">
                  <c:v>22</c:v>
                </c:pt>
                <c:pt idx="321">
                  <c:v>29</c:v>
                </c:pt>
                <c:pt idx="322">
                  <c:v>52</c:v>
                </c:pt>
                <c:pt idx="323">
                  <c:v>51</c:v>
                </c:pt>
                <c:pt idx="324">
                  <c:v>73</c:v>
                </c:pt>
                <c:pt idx="325">
                  <c:v>78</c:v>
                </c:pt>
                <c:pt idx="326">
                  <c:v>39</c:v>
                </c:pt>
                <c:pt idx="327">
                  <c:v>20</c:v>
                </c:pt>
                <c:pt idx="328">
                  <c:v>18</c:v>
                </c:pt>
                <c:pt idx="329">
                  <c:v>45</c:v>
                </c:pt>
                <c:pt idx="330">
                  <c:v>48</c:v>
                </c:pt>
                <c:pt idx="331">
                  <c:v>36</c:v>
                </c:pt>
                <c:pt idx="332">
                  <c:v>117</c:v>
                </c:pt>
                <c:pt idx="333">
                  <c:v>48</c:v>
                </c:pt>
                <c:pt idx="334">
                  <c:v>26</c:v>
                </c:pt>
                <c:pt idx="335">
                  <c:v>66</c:v>
                </c:pt>
                <c:pt idx="336">
                  <c:v>47</c:v>
                </c:pt>
                <c:pt idx="337">
                  <c:v>67</c:v>
                </c:pt>
                <c:pt idx="338">
                  <c:v>131</c:v>
                </c:pt>
                <c:pt idx="339">
                  <c:v>39</c:v>
                </c:pt>
                <c:pt idx="340">
                  <c:v>27</c:v>
                </c:pt>
                <c:pt idx="341">
                  <c:v>37</c:v>
                </c:pt>
                <c:pt idx="342">
                  <c:v>57</c:v>
                </c:pt>
                <c:pt idx="343">
                  <c:v>43</c:v>
                </c:pt>
                <c:pt idx="344">
                  <c:v>33</c:v>
                </c:pt>
                <c:pt idx="345">
                  <c:v>135</c:v>
                </c:pt>
                <c:pt idx="346">
                  <c:v>62</c:v>
                </c:pt>
                <c:pt idx="347">
                  <c:v>20</c:v>
                </c:pt>
                <c:pt idx="348">
                  <c:v>12</c:v>
                </c:pt>
                <c:pt idx="349">
                  <c:v>29</c:v>
                </c:pt>
                <c:pt idx="350">
                  <c:v>76</c:v>
                </c:pt>
                <c:pt idx="351">
                  <c:v>71</c:v>
                </c:pt>
                <c:pt idx="352">
                  <c:v>76</c:v>
                </c:pt>
                <c:pt idx="353">
                  <c:v>40</c:v>
                </c:pt>
                <c:pt idx="354">
                  <c:v>24</c:v>
                </c:pt>
                <c:pt idx="355">
                  <c:v>4</c:v>
                </c:pt>
                <c:pt idx="356">
                  <c:v>45</c:v>
                </c:pt>
                <c:pt idx="357">
                  <c:v>50</c:v>
                </c:pt>
                <c:pt idx="358">
                  <c:v>32</c:v>
                </c:pt>
                <c:pt idx="359">
                  <c:v>102</c:v>
                </c:pt>
                <c:pt idx="360">
                  <c:v>18</c:v>
                </c:pt>
                <c:pt idx="361">
                  <c:v>8</c:v>
                </c:pt>
                <c:pt idx="362">
                  <c:v>11</c:v>
                </c:pt>
                <c:pt idx="363">
                  <c:v>31</c:v>
                </c:pt>
                <c:pt idx="36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3-4D66-AD47-6D892AFF8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8"/>
        <c:axId val="68827008"/>
        <c:axId val="68828544"/>
      </c:barChart>
      <c:dateAx>
        <c:axId val="688270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68828544"/>
        <c:crosses val="autoZero"/>
        <c:auto val="1"/>
        <c:lblOffset val="100"/>
        <c:baseTimeUnit val="days"/>
        <c:majorUnit val="1"/>
        <c:majorTimeUnit val="months"/>
      </c:dateAx>
      <c:valAx>
        <c:axId val="6882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6882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CA" sz="2800" dirty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d'interventions par MRC</a:t>
            </a:r>
          </a:p>
        </c:rich>
      </c:tx>
      <c:layout>
        <c:manualLayout>
          <c:xMode val="edge"/>
          <c:yMode val="edge"/>
          <c:x val="0.3374843090265891"/>
          <c:y val="1.4942530320558871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856751863236345"/>
          <c:y val="0"/>
          <c:w val="0.79111839796763372"/>
          <c:h val="0.841982671298237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Feuil1!$A$104:$A$111</c:f>
              <c:strCache>
                <c:ptCount val="8"/>
                <c:pt idx="0">
                  <c:v>Joliette </c:v>
                </c:pt>
                <c:pt idx="1">
                  <c:v>D'Autray</c:v>
                </c:pt>
                <c:pt idx="2">
                  <c:v>Des Moulins</c:v>
                </c:pt>
                <c:pt idx="3">
                  <c:v>L'Assomption</c:v>
                </c:pt>
                <c:pt idx="4">
                  <c:v>Matawinie</c:v>
                </c:pt>
                <c:pt idx="5">
                  <c:v>Moncalm</c:v>
                </c:pt>
                <c:pt idx="6">
                  <c:v>MRC inconnue</c:v>
                </c:pt>
                <c:pt idx="7">
                  <c:v>Hors région</c:v>
                </c:pt>
              </c:strCache>
            </c:strRef>
          </c:cat>
          <c:val>
            <c:numRef>
              <c:f>Feuil1!$D$104:$D$111</c:f>
              <c:numCache>
                <c:formatCode>General</c:formatCode>
                <c:ptCount val="8"/>
                <c:pt idx="0">
                  <c:v>108</c:v>
                </c:pt>
                <c:pt idx="1">
                  <c:v>26</c:v>
                </c:pt>
                <c:pt idx="2">
                  <c:v>20</c:v>
                </c:pt>
                <c:pt idx="3">
                  <c:v>29</c:v>
                </c:pt>
                <c:pt idx="4">
                  <c:v>49</c:v>
                </c:pt>
                <c:pt idx="5">
                  <c:v>12</c:v>
                </c:pt>
                <c:pt idx="6">
                  <c:v>22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F-4547-9D2F-C91CA1D6E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09440"/>
        <c:axId val="163102080"/>
      </c:barChart>
      <c:valAx>
        <c:axId val="16310208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66909440"/>
        <c:crosses val="autoZero"/>
        <c:crossBetween val="between"/>
      </c:valAx>
      <c:catAx>
        <c:axId val="16690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63102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6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C41B-D5F0-4B68-A53F-ECEAB319820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848E-2585-4F55-954B-5E813B404A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site Web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ACB65B3-5E92-47A2-8FC9-53146484F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77419"/>
              </p:ext>
            </p:extLst>
          </p:nvPr>
        </p:nvGraphicFramePr>
        <p:xfrm>
          <a:off x="557852" y="1487607"/>
          <a:ext cx="11076296" cy="49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36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site Web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les plus consultées :</a:t>
            </a: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Offres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d’emploi</a:t>
            </a: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Événements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l’Agenda culturel</a:t>
            </a: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GPD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Adhésions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Trafic via :</a:t>
            </a: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infolettres </a:t>
            </a: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Facebook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Recherches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</a:p>
          <a:p>
            <a:pPr lvl="1"/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Liens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directs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L’infolettre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4ADFD61-8309-4B20-BFB3-5822DC6F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b="1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CyberImpact</a:t>
            </a:r>
            <a:endParaRPr lang="fr-CA" b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d’ouverture moyen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fr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 considéré bon &gt; 30%)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clics de </a:t>
            </a:r>
            <a:r>
              <a:rPr lang="fr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6,7%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(est considéré bon &gt; 2%)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 de </a:t>
            </a:r>
            <a:r>
              <a:rPr lang="fr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d’abonnés</a:t>
            </a:r>
            <a:endParaRPr lang="fr-CA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4058314"/>
            <a:ext cx="7465325" cy="24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réseaux sociaux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4ADFD61-8309-4B20-BFB3-5822DC6F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081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d’abonnés</a:t>
            </a:r>
          </a:p>
          <a:p>
            <a:pPr marL="0" indent="0">
              <a:buNone/>
            </a:pPr>
            <a:endParaRPr lang="fr-CA" b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d’abonnés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près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visiteurs/mois sur le site Web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les plus vus : </a:t>
            </a: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Saviez-vous que (faits historiques)</a:t>
            </a: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événements de l’Agenda culturel</a:t>
            </a: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finalistes des </a:t>
            </a: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5 Things To Know About Instagram 2017 | HIV.g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0" y="1540563"/>
            <a:ext cx="1961360" cy="14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ebook - Se connecter ou s'inscr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6" y="3330054"/>
            <a:ext cx="1304750" cy="13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7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75414"/>
            <a:ext cx="10515600" cy="2507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y a eu une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 de 154%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ventes pour la période, comparativement à la période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2018-2019.</a:t>
            </a:r>
          </a:p>
          <a:p>
            <a:pPr marL="0" indent="0">
              <a:buNone/>
            </a:pP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 que c’est entre la </a:t>
            </a:r>
            <a:r>
              <a:rPr lang="fr-CA" sz="24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novembre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 </a:t>
            </a:r>
            <a:r>
              <a:rPr lang="fr-CA" sz="24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début décembre 2019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qu’il y a le plus de ventes sur Le 4673, ce qui est normal puisqu’il y avait la présence du 4673 dans les campagnes Google </a:t>
            </a:r>
            <a:r>
              <a:rPr lang="fr-CA" sz="24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la radio 103,5 FM et 98,5 FM, au cinéma Triomphe et le Carrefour 10, ainsi que dans les publications payantes sur Facebook. La Boutique est aussi partenaire de la « Vague de concours</a:t>
            </a:r>
            <a:r>
              <a:rPr lang="fr-CA" sz="2400" i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un site d’influence notamment pour les jeunes familles. De plus, il y a eu plusieurs campagnes de promotion « livraison gratuite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74994"/>
              </p:ext>
            </p:extLst>
          </p:nvPr>
        </p:nvGraphicFramePr>
        <p:xfrm>
          <a:off x="961030" y="1267260"/>
          <a:ext cx="4463045" cy="1348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348">
                  <a:extLst>
                    <a:ext uri="{9D8B030D-6E8A-4147-A177-3AD203B41FA5}">
                      <a16:colId xmlns:a16="http://schemas.microsoft.com/office/drawing/2014/main" val="4057280163"/>
                    </a:ext>
                  </a:extLst>
                </a:gridCol>
                <a:gridCol w="2142697">
                  <a:extLst>
                    <a:ext uri="{9D8B030D-6E8A-4147-A177-3AD203B41FA5}">
                      <a16:colId xmlns:a16="http://schemas.microsoft.com/office/drawing/2014/main" val="288584610"/>
                    </a:ext>
                  </a:extLst>
                </a:gridCol>
              </a:tblGrid>
              <a:tr h="498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Nombre de ventes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22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4536"/>
                  </a:ext>
                </a:extLst>
              </a:tr>
              <a:tr h="439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Au 1er avril 2019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60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4362942"/>
                  </a:ext>
                </a:extLst>
              </a:tr>
              <a:tr h="4101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Au 31 mars 2020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152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6703204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3" y="1121040"/>
            <a:ext cx="3548417" cy="16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0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 descr="World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95" y="365125"/>
            <a:ext cx="3275360" cy="32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Boutique Le4673.ca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690688"/>
            <a:ext cx="565813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année, les ventes se sont faites dans plusieurs villes du Canada anglais entre autres des provinces de la Colombie-Britannique, de la Saskatchewan et du Nouveau-Brunswick. Le marché principal demeure québécois, mais il y a eu une vente en Floride.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b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7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Boutique Le4673.ca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3" descr="Marie-Joanne Boucher et Le 4673 s'unissent pour encourager les ...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r="31745"/>
          <a:stretch/>
        </p:blipFill>
        <p:spPr bwMode="auto">
          <a:xfrm>
            <a:off x="967683" y="1608302"/>
            <a:ext cx="2648974" cy="36413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38200" y="5249698"/>
            <a:ext cx="364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Marie-Joanne Boucher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Porte-parole du 4673.ca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8713" y="1951672"/>
            <a:ext cx="69774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22541"/>
                </a:solidFill>
              </a:rPr>
              <a:t>Volet </a:t>
            </a:r>
            <a:r>
              <a:rPr lang="fr-CA" sz="2800" b="1" dirty="0" smtClean="0">
                <a:solidFill>
                  <a:srgbClr val="022541"/>
                </a:solidFill>
              </a:rPr>
              <a:t>de Philanthropie: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srgbClr val="022541"/>
                </a:solidFill>
              </a:rPr>
              <a:t>Famille Jacques </a:t>
            </a:r>
            <a:r>
              <a:rPr lang="fr-CA" sz="2800" dirty="0" smtClean="0">
                <a:solidFill>
                  <a:srgbClr val="022541"/>
                </a:solidFill>
              </a:rPr>
              <a:t>Martin: 1 </a:t>
            </a:r>
            <a:r>
              <a:rPr lang="fr-CA" sz="2800" dirty="0" smtClean="0">
                <a:solidFill>
                  <a:srgbClr val="022541"/>
                </a:solidFill>
              </a:rPr>
              <a:t>200 lithographies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srgbClr val="022541"/>
                </a:solidFill>
              </a:rPr>
              <a:t>Desjardins: une trentaine de toiles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srgbClr val="022541"/>
                </a:solidFill>
              </a:rPr>
              <a:t>Succession d’Alexandre </a:t>
            </a:r>
            <a:r>
              <a:rPr lang="fr-CA" sz="2800" dirty="0" smtClean="0">
                <a:solidFill>
                  <a:srgbClr val="022541"/>
                </a:solidFill>
              </a:rPr>
              <a:t>Éric-</a:t>
            </a:r>
            <a:r>
              <a:rPr lang="fr-CA" sz="2800" dirty="0" err="1" smtClean="0">
                <a:solidFill>
                  <a:srgbClr val="022541"/>
                </a:solidFill>
              </a:rPr>
              <a:t>Piette</a:t>
            </a:r>
            <a:r>
              <a:rPr lang="fr-CA" sz="2800" dirty="0">
                <a:solidFill>
                  <a:srgbClr val="022541"/>
                </a:solidFill>
              </a:rPr>
              <a:t>:</a:t>
            </a:r>
            <a:r>
              <a:rPr lang="fr-CA" sz="2800" dirty="0" smtClean="0">
                <a:solidFill>
                  <a:srgbClr val="022541"/>
                </a:solidFill>
              </a:rPr>
              <a:t> </a:t>
            </a:r>
            <a:r>
              <a:rPr lang="fr-CA" sz="2800" dirty="0" smtClean="0">
                <a:solidFill>
                  <a:srgbClr val="022541"/>
                </a:solidFill>
              </a:rPr>
              <a:t>produits dérivés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5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6287" y="1583520"/>
            <a:ext cx="96353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fr-CA" sz="2400" b="1" u="sng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RADN</a:t>
            </a:r>
            <a:endParaRPr lang="fr-CA" sz="2400" b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 nationale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Webinaire</a:t>
            </a:r>
            <a:b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 u="sng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régional</a:t>
            </a:r>
            <a:endParaRPr lang="fr-CA" sz="2400" b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 du comité MBAM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MRC</a:t>
            </a:r>
            <a:endParaRPr lang="fr-CA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A" sz="24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Altercultura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A" sz="24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Créathon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domaine seigneurial de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Mascouche</a:t>
            </a:r>
            <a:endParaRPr lang="fr-CA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et participation aux </a:t>
            </a:r>
            <a:r>
              <a:rPr lang="fr-CA" sz="2400" dirty="0" err="1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Muséniaux</a:t>
            </a:r>
            <a:endParaRPr lang="fr-CA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projet Correspondances de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place de la Tournée de MRC</a:t>
            </a:r>
            <a:endParaRPr lang="fr-CA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5558" y="293623"/>
            <a:ext cx="497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AXE 1 - </a:t>
            </a:r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CONCERTATION</a:t>
            </a:r>
            <a:endParaRPr lang="fr-CA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7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56161" y="2363352"/>
            <a:ext cx="7369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Blogue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trucs et astuces numériques de Maude - Infolettre CL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numérique - Facebook </a:t>
            </a: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115869" y="348215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AXE </a:t>
            </a:r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2 - VEILLE</a:t>
            </a:r>
            <a:endParaRPr lang="fr-CA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app.cyberimpact.com/clients/16029/public/43ec76f2-4a52-4c5b-4176-e58c798d84ee/image/Vendredis_numeriques_de_maude(1).png?16008019294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7" y="1741227"/>
            <a:ext cx="3375546" cy="33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1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86819" y="2105925"/>
            <a:ext cx="4849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fr-CA" sz="28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groupe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(Instagram, </a:t>
            </a:r>
            <a:r>
              <a:rPr lang="fr-CA" sz="28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Wordpress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8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Podcast, etc.)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individuelle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28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Sketchup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Google </a:t>
            </a:r>
            <a:r>
              <a:rPr lang="fr-CA" sz="2800" dirty="0" err="1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Studio, Manager, etc.)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42412" y="334566"/>
            <a:ext cx="418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AXE 3</a:t>
            </a:r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FORMATION</a:t>
            </a:r>
            <a:endParaRPr lang="fr-CA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person using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4" y="1914857"/>
            <a:ext cx="5071313" cy="33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200" b="1" dirty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Conseil d’administration</a:t>
            </a:r>
            <a:endParaRPr lang="en-US" sz="3200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Représenté par 100% d’administrateurs membres dont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sont issus des artistes et travailleurs culturels (individus)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sont issus des organismes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sont issus du milieu municipal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8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6287" y="1583520"/>
            <a:ext cx="8748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Sondages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les besoins, les habitudes et aptitudes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numérique de Culture Lanaudière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numérique pour nos membres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WIKI 3L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Chantier du </a:t>
            </a: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</a:t>
            </a:r>
            <a:endParaRPr lang="fr-CA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56561" y="402805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AXE </a:t>
            </a:r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4 - PROJET</a:t>
            </a:r>
            <a:endParaRPr lang="fr-CA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Le Réseau ADN - RA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10" y="4261176"/>
            <a:ext cx="4252651" cy="20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5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22" y="1784681"/>
            <a:ext cx="7841776" cy="4351338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2019-2020, l’offre de formation individuelle a été proposée pour l’année au complet. Le budget consacré à la formation continue et individuelle a été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57 763</a:t>
            </a:r>
            <a:r>
              <a:rPr lang="fr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donc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provenaient d’Emploi-Québec. Comme la formation individuelle était très attendue dans Lanaudière, la demande a été </a:t>
            </a:r>
            <a:r>
              <a:rPr lang="fr-CA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ce type de formation.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97" y="1327060"/>
            <a:ext cx="1962424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545536"/>
              </p:ext>
            </p:extLst>
          </p:nvPr>
        </p:nvGraphicFramePr>
        <p:xfrm>
          <a:off x="528168" y="1539240"/>
          <a:ext cx="10990542" cy="39345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10521">
                  <a:extLst>
                    <a:ext uri="{9D8B030D-6E8A-4147-A177-3AD203B41FA5}">
                      <a16:colId xmlns:a16="http://schemas.microsoft.com/office/drawing/2014/main" val="1576052196"/>
                    </a:ext>
                  </a:extLst>
                </a:gridCol>
                <a:gridCol w="2680021">
                  <a:extLst>
                    <a:ext uri="{9D8B030D-6E8A-4147-A177-3AD203B41FA5}">
                      <a16:colId xmlns:a16="http://schemas.microsoft.com/office/drawing/2014/main" val="2419082957"/>
                    </a:ext>
                  </a:extLst>
                </a:gridCol>
              </a:tblGrid>
              <a:tr h="348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 A – Résultats MFOR- groupe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24720"/>
                  </a:ext>
                </a:extLst>
              </a:tr>
              <a:tr h="53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d’activités réalisées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2311690085"/>
                  </a:ext>
                </a:extLst>
              </a:tr>
              <a:tr h="348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sessions (si différent du nombre d’activités)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2035244381"/>
                  </a:ext>
                </a:extLst>
              </a:tr>
              <a:tr h="348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d’heures de formation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1330481040"/>
                  </a:ext>
                </a:extLst>
              </a:tr>
              <a:tr h="4502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participants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2027322339"/>
                  </a:ext>
                </a:extLst>
              </a:tr>
              <a:tr h="348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041140" algn="r"/>
                        </a:tabLs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 A – Résultats MFOR- individuel	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2537686750"/>
                  </a:ext>
                </a:extLst>
              </a:tr>
              <a:tr h="348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d’activités réalisées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2658535264"/>
                  </a:ext>
                </a:extLst>
              </a:tr>
              <a:tr h="348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d’heures de formation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4020603062"/>
                  </a:ext>
                </a:extLst>
              </a:tr>
              <a:tr h="348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participants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fr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/>
                </a:tc>
                <a:extLst>
                  <a:ext uri="{0D108BD9-81ED-4DB2-BD59-A6C34878D82A}">
                    <a16:rowId xmlns:a16="http://schemas.microsoft.com/office/drawing/2014/main" val="3248776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85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70181"/>
              </p:ext>
            </p:extLst>
          </p:nvPr>
        </p:nvGraphicFramePr>
        <p:xfrm>
          <a:off x="838200" y="2142472"/>
          <a:ext cx="10339316" cy="278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5858">
                  <a:extLst>
                    <a:ext uri="{9D8B030D-6E8A-4147-A177-3AD203B41FA5}">
                      <a16:colId xmlns:a16="http://schemas.microsoft.com/office/drawing/2014/main" val="3301918685"/>
                    </a:ext>
                  </a:extLst>
                </a:gridCol>
                <a:gridCol w="2613458">
                  <a:extLst>
                    <a:ext uri="{9D8B030D-6E8A-4147-A177-3AD203B41FA5}">
                      <a16:colId xmlns:a16="http://schemas.microsoft.com/office/drawing/2014/main" val="2969065741"/>
                    </a:ext>
                  </a:extLst>
                </a:gridCol>
              </a:tblGrid>
              <a:tr h="457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d'appels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48175"/>
                  </a:ext>
                </a:extLst>
              </a:tr>
              <a:tr h="457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par courriels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6945540"/>
                  </a:ext>
                </a:extLst>
              </a:tr>
              <a:tr h="457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COACHING en personne et courriel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654680"/>
                  </a:ext>
                </a:extLst>
              </a:tr>
              <a:tr h="937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</a:t>
                      </a:r>
                      <a:r>
                        <a:rPr lang="fr-CA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d’artistes</a:t>
                      </a:r>
                      <a:r>
                        <a:rPr lang="fr-CA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d’</a:t>
                      </a:r>
                      <a:r>
                        <a:rPr lang="fr-CA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organismes </a:t>
                      </a:r>
                      <a:r>
                        <a:rPr lang="fr-C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ont contacté Culture Lanaudière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761695"/>
                  </a:ext>
                </a:extLst>
              </a:tr>
              <a:tr h="480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d’interventions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915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58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08345"/>
              </p:ext>
            </p:extLst>
          </p:nvPr>
        </p:nvGraphicFramePr>
        <p:xfrm>
          <a:off x="436728" y="887104"/>
          <a:ext cx="10917072" cy="52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41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Politiques culturelles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annuel 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Ville </a:t>
            </a:r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Joliette</a:t>
            </a:r>
          </a:p>
          <a:p>
            <a:r>
              <a:rPr lang="fr-CA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Réalisations</a:t>
            </a: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Saint-Alphonse-Rodriguez</a:t>
            </a:r>
            <a:endParaRPr lang="fr-CA" sz="2800" dirty="0" smtClean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A" sz="2800" dirty="0" err="1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Sainte-Marcelline</a:t>
            </a:r>
            <a:endParaRPr lang="fr-CA" sz="2800" dirty="0" smtClean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A" sz="2800" dirty="0" err="1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Rawdon</a:t>
            </a:r>
            <a:endParaRPr lang="fr-CA" sz="2800" dirty="0" smtClean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CA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Mandeville</a:t>
            </a:r>
            <a:endParaRPr lang="fr-CA" sz="2800" dirty="0" smtClean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Saint-Lin-Laurentides</a:t>
            </a:r>
            <a:endParaRPr lang="en-US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4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7261"/>
            <a:ext cx="10515600" cy="4351338"/>
          </a:xfrm>
        </p:spPr>
        <p:txBody>
          <a:bodyPr/>
          <a:lstStyle/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Philanthropie Lanaudière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Lanaudière ma Muse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 de Lanaudière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G14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Tourisme des Moulins et Tourisme Lanaudière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scolaire des Samares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tournée des MRC de Lanaudière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11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liaisons insoupçonnées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priorités régionale – Table des préfets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3L – découvrabilité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culturelle de L’</a:t>
            </a:r>
            <a:r>
              <a:rPr lang="fr-CA" dirty="0" err="1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UQTR</a:t>
            </a:r>
            <a:endParaRPr lang="fr-CA" dirty="0" smtClean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Ministère de l’Économie et de l’Innovation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Tablée de Lanaudière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Table des partenaires de développement social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Regroupement québécois de la danse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7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pour tous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 D’Autray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Hexagone</a:t>
            </a:r>
          </a:p>
          <a:p>
            <a:endParaRPr lang="en-US" dirty="0"/>
          </a:p>
        </p:txBody>
      </p:sp>
      <p:pic>
        <p:nvPicPr>
          <p:cNvPr id="9218" name="Picture 2" descr="Répertoire des artistes - Culture et Patrimoine de la MRC de D'Aut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11" y="3060511"/>
            <a:ext cx="2318982" cy="16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8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Représentation nationale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>
                <a:solidFill>
                  <a:srgbClr val="022541"/>
                </a:solidFill>
              </a:rPr>
              <a:t>OCCQ</a:t>
            </a:r>
            <a:r>
              <a:rPr lang="fr-CA" dirty="0" smtClean="0">
                <a:solidFill>
                  <a:srgbClr val="022541"/>
                </a:solidFill>
              </a:rPr>
              <a:t> – Comité instances locales et municipales</a:t>
            </a:r>
          </a:p>
          <a:p>
            <a:r>
              <a:rPr lang="fr-CA" dirty="0" smtClean="0">
                <a:solidFill>
                  <a:srgbClr val="022541"/>
                </a:solidFill>
              </a:rPr>
              <a:t>Compétence culture</a:t>
            </a:r>
          </a:p>
          <a:p>
            <a:r>
              <a:rPr lang="fr-CA" dirty="0" smtClean="0">
                <a:solidFill>
                  <a:srgbClr val="022541"/>
                </a:solidFill>
              </a:rPr>
              <a:t>Réseau ADN</a:t>
            </a:r>
          </a:p>
          <a:p>
            <a:r>
              <a:rPr lang="fr-CA" dirty="0" smtClean="0">
                <a:solidFill>
                  <a:srgbClr val="022541"/>
                </a:solidFill>
              </a:rPr>
              <a:t>RCRCQ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30647"/>
              </p:ext>
            </p:extLst>
          </p:nvPr>
        </p:nvGraphicFramePr>
        <p:xfrm>
          <a:off x="701038" y="685799"/>
          <a:ext cx="10652762" cy="5633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5838">
                  <a:extLst>
                    <a:ext uri="{9D8B030D-6E8A-4147-A177-3AD203B41FA5}">
                      <a16:colId xmlns:a16="http://schemas.microsoft.com/office/drawing/2014/main" val="2070024153"/>
                    </a:ext>
                  </a:extLst>
                </a:gridCol>
                <a:gridCol w="645588">
                  <a:extLst>
                    <a:ext uri="{9D8B030D-6E8A-4147-A177-3AD203B41FA5}">
                      <a16:colId xmlns:a16="http://schemas.microsoft.com/office/drawing/2014/main" val="1464347614"/>
                    </a:ext>
                  </a:extLst>
                </a:gridCol>
                <a:gridCol w="565885">
                  <a:extLst>
                    <a:ext uri="{9D8B030D-6E8A-4147-A177-3AD203B41FA5}">
                      <a16:colId xmlns:a16="http://schemas.microsoft.com/office/drawing/2014/main" val="444079911"/>
                    </a:ext>
                  </a:extLst>
                </a:gridCol>
                <a:gridCol w="563608">
                  <a:extLst>
                    <a:ext uri="{9D8B030D-6E8A-4147-A177-3AD203B41FA5}">
                      <a16:colId xmlns:a16="http://schemas.microsoft.com/office/drawing/2014/main" val="2511254267"/>
                    </a:ext>
                  </a:extLst>
                </a:gridCol>
                <a:gridCol w="727567">
                  <a:extLst>
                    <a:ext uri="{9D8B030D-6E8A-4147-A177-3AD203B41FA5}">
                      <a16:colId xmlns:a16="http://schemas.microsoft.com/office/drawing/2014/main" val="3295977982"/>
                    </a:ext>
                  </a:extLst>
                </a:gridCol>
                <a:gridCol w="563608">
                  <a:extLst>
                    <a:ext uri="{9D8B030D-6E8A-4147-A177-3AD203B41FA5}">
                      <a16:colId xmlns:a16="http://schemas.microsoft.com/office/drawing/2014/main" val="926959373"/>
                    </a:ext>
                  </a:extLst>
                </a:gridCol>
                <a:gridCol w="565885">
                  <a:extLst>
                    <a:ext uri="{9D8B030D-6E8A-4147-A177-3AD203B41FA5}">
                      <a16:colId xmlns:a16="http://schemas.microsoft.com/office/drawing/2014/main" val="3048720432"/>
                    </a:ext>
                  </a:extLst>
                </a:gridCol>
                <a:gridCol w="563608">
                  <a:extLst>
                    <a:ext uri="{9D8B030D-6E8A-4147-A177-3AD203B41FA5}">
                      <a16:colId xmlns:a16="http://schemas.microsoft.com/office/drawing/2014/main" val="1451894169"/>
                    </a:ext>
                  </a:extLst>
                </a:gridCol>
                <a:gridCol w="1291175">
                  <a:extLst>
                    <a:ext uri="{9D8B030D-6E8A-4147-A177-3AD203B41FA5}">
                      <a16:colId xmlns:a16="http://schemas.microsoft.com/office/drawing/2014/main" val="969469173"/>
                    </a:ext>
                  </a:extLst>
                </a:gridCol>
              </a:tblGrid>
              <a:tr h="1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2019-05-23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2019-05-30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2019-05-30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2019-08-29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2019-10-17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2019-11-28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2020-02-20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b">
                    <a:solidFill>
                      <a:srgbClr val="022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19934"/>
                  </a:ext>
                </a:extLst>
              </a:tr>
              <a:tr h="39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 de préparation suffisant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Rencontre MCC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110650"/>
                  </a:ext>
                </a:extLst>
              </a:tr>
              <a:tr h="629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 des informations contenues dans le cahier de réunion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2721276"/>
                  </a:ext>
                </a:extLst>
              </a:tr>
              <a:tr h="39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Clarté de l'ordre du jour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0333162"/>
                  </a:ext>
                </a:extLst>
              </a:tr>
              <a:tr h="39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 des explications aux contenus par la présidence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6354697"/>
                  </a:ext>
                </a:extLst>
              </a:tr>
              <a:tr h="629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 des explications aux contenus par la direction générale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8975464"/>
                  </a:ext>
                </a:extLst>
              </a:tr>
              <a:tr h="39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 globale de la gestion des débats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8522857"/>
                  </a:ext>
                </a:extLst>
              </a:tr>
              <a:tr h="39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Atteinte des objectifs prévus à l'ordre du jour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201508"/>
                  </a:ext>
                </a:extLst>
              </a:tr>
              <a:tr h="391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Atteinte de vos attentes envers la réunion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971089"/>
                  </a:ext>
                </a:extLst>
              </a:tr>
              <a:tr h="5069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Moyenne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l'appréciation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336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04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Représentation régionale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7880" y="1690688"/>
            <a:ext cx="5263487" cy="4351338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fr-CA" sz="9600" b="1" dirty="0">
                <a:solidFill>
                  <a:srgbClr val="022541"/>
                </a:solidFill>
              </a:rPr>
              <a:t>Le </a:t>
            </a:r>
            <a:r>
              <a:rPr lang="fr-CA" sz="9600" b="1" dirty="0" smtClean="0">
                <a:solidFill>
                  <a:srgbClr val="022541"/>
                </a:solidFill>
              </a:rPr>
              <a:t>G14</a:t>
            </a:r>
            <a:endParaRPr lang="fr-CA" sz="9600" dirty="0">
              <a:solidFill>
                <a:srgbClr val="022541"/>
              </a:solidFill>
            </a:endParaRPr>
          </a:p>
          <a:p>
            <a:pPr marL="0" indent="0" fontAlgn="t">
              <a:buNone/>
            </a:pPr>
            <a:r>
              <a:rPr lang="fr-CA" sz="9600" dirty="0">
                <a:solidFill>
                  <a:srgbClr val="022541"/>
                </a:solidFill>
              </a:rPr>
              <a:t> </a:t>
            </a:r>
            <a:r>
              <a:rPr lang="fr-CA" sz="9600" dirty="0" smtClean="0">
                <a:solidFill>
                  <a:srgbClr val="022541"/>
                </a:solidFill>
              </a:rPr>
              <a:t>  Andrée </a:t>
            </a:r>
            <a:r>
              <a:rPr lang="fr-CA" sz="9600" dirty="0">
                <a:solidFill>
                  <a:srgbClr val="022541"/>
                </a:solidFill>
              </a:rPr>
              <a:t>Saint-Georges </a:t>
            </a:r>
            <a:r>
              <a:rPr lang="fr-CA" sz="9600" dirty="0" smtClean="0">
                <a:solidFill>
                  <a:srgbClr val="022541"/>
                </a:solidFill>
              </a:rPr>
              <a:t>à la présidence</a:t>
            </a:r>
            <a:endParaRPr lang="fr-CA" sz="9600" dirty="0">
              <a:solidFill>
                <a:srgbClr val="022541"/>
              </a:solidFill>
            </a:endParaRPr>
          </a:p>
          <a:p>
            <a:pPr fontAlgn="t"/>
            <a:r>
              <a:rPr lang="fr-CA" sz="9600" b="1" dirty="0">
                <a:solidFill>
                  <a:srgbClr val="022541"/>
                </a:solidFill>
              </a:rPr>
              <a:t>Chambre de commerce du Grand </a:t>
            </a:r>
            <a:r>
              <a:rPr lang="fr-CA" sz="9600" b="1" dirty="0" smtClean="0">
                <a:solidFill>
                  <a:srgbClr val="022541"/>
                </a:solidFill>
              </a:rPr>
              <a:t>Joliette</a:t>
            </a:r>
            <a:endParaRPr lang="fr-CA" sz="9600" dirty="0">
              <a:solidFill>
                <a:srgbClr val="022541"/>
              </a:solidFill>
            </a:endParaRPr>
          </a:p>
          <a:p>
            <a:pPr marL="0" indent="0" fontAlgn="t">
              <a:buNone/>
            </a:pPr>
            <a:r>
              <a:rPr lang="fr-CA" sz="9600" dirty="0" smtClean="0">
                <a:solidFill>
                  <a:srgbClr val="022541"/>
                </a:solidFill>
              </a:rPr>
              <a:t>   Jean-Pierre </a:t>
            </a:r>
            <a:r>
              <a:rPr lang="fr-CA" sz="9600" dirty="0">
                <a:solidFill>
                  <a:srgbClr val="022541"/>
                </a:solidFill>
              </a:rPr>
              <a:t>Corneault</a:t>
            </a:r>
          </a:p>
          <a:p>
            <a:pPr fontAlgn="t"/>
            <a:r>
              <a:rPr lang="fr-CA" sz="9600" b="1" dirty="0">
                <a:solidFill>
                  <a:srgbClr val="022541"/>
                </a:solidFill>
              </a:rPr>
              <a:t>Comité de la politique culturelle de la Commission scolaire des </a:t>
            </a:r>
            <a:r>
              <a:rPr lang="fr-CA" sz="9600" b="1" dirty="0" smtClean="0">
                <a:solidFill>
                  <a:srgbClr val="022541"/>
                </a:solidFill>
              </a:rPr>
              <a:t>Samares</a:t>
            </a:r>
            <a:endParaRPr lang="fr-CA" sz="9600" dirty="0">
              <a:solidFill>
                <a:srgbClr val="022541"/>
              </a:solidFill>
            </a:endParaRPr>
          </a:p>
          <a:p>
            <a:pPr marL="0" indent="0" fontAlgn="t">
              <a:buNone/>
            </a:pPr>
            <a:r>
              <a:rPr lang="fr-CA" sz="9600" dirty="0">
                <a:solidFill>
                  <a:srgbClr val="022541"/>
                </a:solidFill>
              </a:rPr>
              <a:t> </a:t>
            </a:r>
            <a:r>
              <a:rPr lang="fr-CA" sz="9600" dirty="0" smtClean="0">
                <a:solidFill>
                  <a:srgbClr val="022541"/>
                </a:solidFill>
              </a:rPr>
              <a:t>   Catherine </a:t>
            </a:r>
            <a:r>
              <a:rPr lang="fr-CA" sz="9600" dirty="0">
                <a:solidFill>
                  <a:srgbClr val="022541"/>
                </a:solidFill>
              </a:rPr>
              <a:t>Gaudet</a:t>
            </a:r>
          </a:p>
          <a:p>
            <a:pPr fontAlgn="t"/>
            <a:r>
              <a:rPr lang="fr-CA" sz="9600" b="1" dirty="0">
                <a:solidFill>
                  <a:srgbClr val="022541"/>
                </a:solidFill>
              </a:rPr>
              <a:t>Philanthropie </a:t>
            </a:r>
            <a:r>
              <a:rPr lang="fr-CA" sz="9600" b="1" dirty="0" smtClean="0">
                <a:solidFill>
                  <a:srgbClr val="022541"/>
                </a:solidFill>
              </a:rPr>
              <a:t>Lanaudière</a:t>
            </a:r>
            <a:endParaRPr lang="fr-CA" sz="9600" dirty="0">
              <a:solidFill>
                <a:srgbClr val="022541"/>
              </a:solidFill>
            </a:endParaRPr>
          </a:p>
          <a:p>
            <a:pPr marL="0" indent="0" fontAlgn="t">
              <a:buNone/>
            </a:pPr>
            <a:r>
              <a:rPr lang="fr-CA" sz="9600" dirty="0">
                <a:solidFill>
                  <a:srgbClr val="022541"/>
                </a:solidFill>
              </a:rPr>
              <a:t> </a:t>
            </a:r>
            <a:r>
              <a:rPr lang="fr-CA" sz="9600" dirty="0" smtClean="0">
                <a:solidFill>
                  <a:srgbClr val="022541"/>
                </a:solidFill>
              </a:rPr>
              <a:t>   Andrée Saint-Georges</a:t>
            </a:r>
          </a:p>
          <a:p>
            <a:pPr fontAlgn="t"/>
            <a:r>
              <a:rPr lang="fr-CA" sz="9600" b="1" dirty="0">
                <a:solidFill>
                  <a:srgbClr val="022541"/>
                </a:solidFill>
              </a:rPr>
              <a:t>Comité en suivi de la politique culturelle de la Ville de </a:t>
            </a:r>
            <a:r>
              <a:rPr lang="fr-CA" sz="9600" b="1" dirty="0" smtClean="0">
                <a:solidFill>
                  <a:srgbClr val="022541"/>
                </a:solidFill>
              </a:rPr>
              <a:t>Joliette</a:t>
            </a:r>
            <a:endParaRPr lang="fr-CA" sz="9600" dirty="0" smtClean="0">
              <a:solidFill>
                <a:srgbClr val="022541"/>
              </a:solidFill>
            </a:endParaRPr>
          </a:p>
          <a:p>
            <a:pPr marL="0" indent="0" fontAlgn="t">
              <a:buNone/>
            </a:pPr>
            <a:r>
              <a:rPr lang="fr-CA" sz="9600" dirty="0">
                <a:solidFill>
                  <a:srgbClr val="022541"/>
                </a:solidFill>
              </a:rPr>
              <a:t> </a:t>
            </a:r>
            <a:r>
              <a:rPr lang="fr-CA" sz="9600" dirty="0" smtClean="0">
                <a:solidFill>
                  <a:srgbClr val="022541"/>
                </a:solidFill>
              </a:rPr>
              <a:t>   Catherine Gaudet</a:t>
            </a:r>
            <a:endParaRPr lang="fr-CA" sz="9600" dirty="0">
              <a:solidFill>
                <a:srgbClr val="022541"/>
              </a:solidFill>
            </a:endParaRPr>
          </a:p>
          <a:p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114234" y="1564523"/>
            <a:ext cx="60777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rgbClr val="022541"/>
                </a:solidFill>
              </a:rPr>
              <a:t>Table </a:t>
            </a:r>
            <a:r>
              <a:rPr lang="fr-CA" sz="2400" b="1" dirty="0">
                <a:solidFill>
                  <a:srgbClr val="022541"/>
                </a:solidFill>
              </a:rPr>
              <a:t>régionale d’économie sociale</a:t>
            </a:r>
          </a:p>
          <a:p>
            <a:pPr lvl="0"/>
            <a:r>
              <a:rPr lang="fr-CA" sz="2400" b="1" dirty="0">
                <a:solidFill>
                  <a:srgbClr val="022541"/>
                </a:solidFill>
              </a:rPr>
              <a:t>     </a:t>
            </a:r>
            <a:r>
              <a:rPr lang="fr-CA" sz="2400" dirty="0" smtClean="0">
                <a:solidFill>
                  <a:srgbClr val="022541"/>
                </a:solidFill>
              </a:rPr>
              <a:t>Manon </a:t>
            </a:r>
            <a:r>
              <a:rPr lang="fr-CA" sz="2400" dirty="0">
                <a:solidFill>
                  <a:srgbClr val="022541"/>
                </a:solidFill>
              </a:rPr>
              <a:t>Leblanc</a:t>
            </a:r>
            <a:endParaRPr lang="en-US" sz="2400" dirty="0">
              <a:solidFill>
                <a:srgbClr val="02254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22541"/>
                </a:solidFill>
              </a:rPr>
              <a:t>Table de concertation Tourisme des Moulins</a:t>
            </a:r>
          </a:p>
          <a:p>
            <a:pPr lvl="0"/>
            <a:r>
              <a:rPr lang="fr-CA" sz="2400" b="1" dirty="0">
                <a:solidFill>
                  <a:srgbClr val="022541"/>
                </a:solidFill>
              </a:rPr>
              <a:t>     </a:t>
            </a:r>
            <a:r>
              <a:rPr lang="fr-CA" sz="2400" dirty="0" smtClean="0">
                <a:solidFill>
                  <a:srgbClr val="022541"/>
                </a:solidFill>
              </a:rPr>
              <a:t>Catherine </a:t>
            </a:r>
            <a:r>
              <a:rPr lang="fr-CA" sz="2400" dirty="0">
                <a:solidFill>
                  <a:srgbClr val="022541"/>
                </a:solidFill>
              </a:rPr>
              <a:t>Gaudet</a:t>
            </a:r>
            <a:endParaRPr lang="en-US" sz="2400" dirty="0">
              <a:solidFill>
                <a:srgbClr val="02254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22541"/>
                </a:solidFill>
              </a:rPr>
              <a:t>Comité de conversion du couvent des Sœurs cloîtrées</a:t>
            </a:r>
          </a:p>
          <a:p>
            <a:pPr lvl="0"/>
            <a:r>
              <a:rPr lang="fr-CA" sz="2400" b="1" dirty="0">
                <a:solidFill>
                  <a:srgbClr val="022541"/>
                </a:solidFill>
              </a:rPr>
              <a:t>     </a:t>
            </a:r>
            <a:r>
              <a:rPr lang="fr-CA" sz="2400" dirty="0" smtClean="0">
                <a:solidFill>
                  <a:srgbClr val="022541"/>
                </a:solidFill>
              </a:rPr>
              <a:t>Catherine </a:t>
            </a:r>
            <a:r>
              <a:rPr lang="fr-CA" sz="2400" dirty="0">
                <a:solidFill>
                  <a:srgbClr val="022541"/>
                </a:solidFill>
              </a:rPr>
              <a:t>Gaudet</a:t>
            </a:r>
            <a:endParaRPr lang="en-US" sz="2400" dirty="0">
              <a:solidFill>
                <a:srgbClr val="02254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22541"/>
                </a:solidFill>
              </a:rPr>
              <a:t>Comité du projet de relocalisation du Centre d’amitié autochtone de Lanaudière</a:t>
            </a:r>
            <a:r>
              <a:rPr lang="fr-CA" sz="2400" dirty="0">
                <a:solidFill>
                  <a:srgbClr val="022541"/>
                </a:solidFill>
              </a:rPr>
              <a:t> (CAAL)</a:t>
            </a:r>
          </a:p>
          <a:p>
            <a:pPr lvl="0"/>
            <a:r>
              <a:rPr lang="fr-CA" sz="2400" dirty="0">
                <a:solidFill>
                  <a:srgbClr val="022541"/>
                </a:solidFill>
              </a:rPr>
              <a:t>     </a:t>
            </a:r>
            <a:r>
              <a:rPr lang="fr-CA" sz="2400" dirty="0" smtClean="0">
                <a:solidFill>
                  <a:srgbClr val="022541"/>
                </a:solidFill>
              </a:rPr>
              <a:t> Catherine </a:t>
            </a:r>
            <a:r>
              <a:rPr lang="fr-CA" sz="2400" dirty="0">
                <a:solidFill>
                  <a:srgbClr val="022541"/>
                </a:solidFill>
              </a:rPr>
              <a:t>Gaudet</a:t>
            </a:r>
            <a:endParaRPr lang="en-US" sz="2400" dirty="0">
              <a:solidFill>
                <a:srgbClr val="022541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3994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2214"/>
            <a:ext cx="10515600" cy="5108575"/>
          </a:xfrm>
        </p:spPr>
        <p:txBody>
          <a:bodyPr>
            <a:normAutofit/>
          </a:bodyPr>
          <a:lstStyle/>
          <a:p>
            <a:r>
              <a:rPr lang="fr-CA" sz="24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Andrée </a:t>
            </a:r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Saint-Georges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</a:t>
            </a:r>
            <a:r>
              <a:rPr lang="fr-CA" sz="2400" i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endParaRPr lang="en-US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Gaudet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</a:t>
            </a:r>
            <a:r>
              <a:rPr lang="fr-CA" sz="2400" i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développement et coordonnatrice à la formation </a:t>
            </a:r>
            <a:endParaRPr lang="en-US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 Payette-Brisson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Fortin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aux communications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(avril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2019 - février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en-US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Audrey-Ann </a:t>
            </a:r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Gingras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</a:t>
            </a:r>
            <a:r>
              <a:rPr lang="fr-CA" sz="2400" i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communications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(mars 2020)</a:t>
            </a:r>
            <a:endParaRPr lang="en-US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Maude </a:t>
            </a:r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Desjardins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Agente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 (avril 2019)</a:t>
            </a:r>
            <a:endParaRPr lang="fr-CA" sz="2400" dirty="0" smtClean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Winter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Comptabilité</a:t>
            </a:r>
          </a:p>
          <a:p>
            <a:r>
              <a:rPr lang="fr-CA" sz="2400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Bureau</a:t>
            </a:r>
            <a:r>
              <a:rPr lang="fr-CA" sz="24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Stagiaire </a:t>
            </a:r>
            <a:r>
              <a:rPr lang="fr-CA" sz="2400" i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  <a:endParaRPr lang="en-US" sz="2400" i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sz="3200" b="1" dirty="0" err="1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A" sz="3200" b="1" dirty="0" err="1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embership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2019-2020, Culture Lanaudière a fait une vaste campagne rappelant l’importance du membership. Lors de l’inventaire des membres en date du 31 mars 2020, Culture Lanaudière comptait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 membres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soit une augmentation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16,75%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rapport à 2018-2019. 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Espace réservé du contenu 3" descr="C:\Users\Poste6\Downloads\DSC_6140A_b_-_copi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31" y="1669219"/>
            <a:ext cx="2486792" cy="32328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153031" y="4910533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Thérèse Parisien</a:t>
            </a:r>
          </a:p>
          <a:p>
            <a:r>
              <a:rPr lang="fr-CA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Présidente d’honneur</a:t>
            </a:r>
            <a:endParaRPr lang="en-US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04805" y="1770317"/>
            <a:ext cx="6973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année, ce sont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catégories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ont été honorées.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candidatures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 été déposées menant à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dossiers </a:t>
            </a:r>
            <a:r>
              <a:rPr lang="fr-CA" sz="24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débattre pour le jury final. Celui-ci est composé d’artistes provenant de l’extérieur de Lanaudière et, pour la cinquième année, a été sous la présidence de monsieur Luc Arseneault. Le prix « Créateur/créatrice de l’année », quant à lui, est jugé par un jury indépendant sous la responsabilité du Conseil des arts et des lettres du Québec (CALQ).</a:t>
            </a:r>
            <a:endParaRPr lang="en-US" sz="24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5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Lauréats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177353"/>
              </p:ext>
            </p:extLst>
          </p:nvPr>
        </p:nvGraphicFramePr>
        <p:xfrm>
          <a:off x="838200" y="85589"/>
          <a:ext cx="10681064" cy="668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438">
                  <a:extLst>
                    <a:ext uri="{9D8B030D-6E8A-4147-A177-3AD203B41FA5}">
                      <a16:colId xmlns:a16="http://schemas.microsoft.com/office/drawing/2014/main" val="4035757954"/>
                    </a:ext>
                  </a:extLst>
                </a:gridCol>
                <a:gridCol w="6695626">
                  <a:extLst>
                    <a:ext uri="{9D8B030D-6E8A-4147-A177-3AD203B41FA5}">
                      <a16:colId xmlns:a16="http://schemas.microsoft.com/office/drawing/2014/main" val="3695669893"/>
                    </a:ext>
                  </a:extLst>
                </a:gridCol>
              </a:tblGrid>
              <a:tr h="352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Catégories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Gagnants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22311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Ambassadeur Télé-Québec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 Müller,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Repentigny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477649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 de la scène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Théâtre Advienne que Pourra,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Ile Du Pas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604802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 visuels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Alexandra Bastien,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L’Assomption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141532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Bénévole - Groupe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Société d’histoire de Lavaltrie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761465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Bénévole - Individu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Benoit Léonard,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Lavaltrie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833744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Bibliothèque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Saint-Lin-Laurentides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539619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CALQ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Mario Brassard,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Notre-Dame-de-Lourdes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425084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 de Cœur - Groupe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Bibliothèque de Saint-Lin-Laurentides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940680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 de Cœur - Individu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Marie-Joanne</a:t>
                      </a: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Boucher,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Notre-Dame-des-Prairies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379064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Éducation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Mari-Terre,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Sainte-Julienne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628210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Émergence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Vincent-Nicolas Provencher,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Joliette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153959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Philippe Jetté et Mélanie </a:t>
                      </a:r>
                      <a:r>
                        <a:rPr lang="fr-C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Boucher,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Saint-Jacques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785718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Jeune public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Ateliers spécialisés </a:t>
                      </a:r>
                      <a:r>
                        <a:rPr lang="fr-CA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Festifilms</a:t>
                      </a: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Notre-Dame-Des-Prairies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633725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Littérature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 Lorrain,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Mascouche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215903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Municipalité culturelle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Sainte-Marcelline-de-Kildare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572317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Musique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Vent du Nord,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Saint-Félix-de-Valois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780658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Café culture de la Chasse-Galerie, </a:t>
                      </a:r>
                      <a:r>
                        <a:rPr lang="fr-C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Lavaltrie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66841"/>
                  </a:ext>
                </a:extLst>
              </a:tr>
              <a:tr h="35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Patrimoine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25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Municipalité de Saint-Jacques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75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9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Espace réservé du contenu 3" descr="https://www.culturelanaudiere.qc.ca/public/assets/grandprix/enphotos/4ab5ff3ba008a2c55551adfd7b5a83db9f68758fe373955ad49cc0e569c897d07fee0f41862553489dd4c91f3263f3ed7e4e568d876bbf3b6eb0f809f6138b8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75" y="748937"/>
            <a:ext cx="8732520" cy="5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8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200" y="2196851"/>
            <a:ext cx="3323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Site Web</a:t>
            </a:r>
          </a:p>
          <a:p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Infolettre </a:t>
            </a:r>
          </a:p>
          <a:p>
            <a:r>
              <a:rPr lang="fr-CA" sz="2800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Réseaux sociaux</a:t>
            </a:r>
            <a:endParaRPr lang="en-US" sz="2800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nternet and the world wide web are not the same 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690688"/>
            <a:ext cx="5810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7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 smtClean="0">
                <a:solidFill>
                  <a:srgbClr val="022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site Web</a:t>
            </a:r>
            <a:endParaRPr lang="en-US" sz="3200" b="1" dirty="0">
              <a:solidFill>
                <a:srgbClr val="022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visiteurs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jour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2:20 minutes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session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pages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session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Près de 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44 000 pages </a:t>
            </a:r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vues pour la période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Visiteurs en moyenne :</a:t>
            </a:r>
          </a:p>
          <a:p>
            <a:pPr lvl="1"/>
            <a:r>
              <a:rPr lang="fr-CA" sz="28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femmes </a:t>
            </a:r>
          </a:p>
          <a:p>
            <a:pPr lvl="1"/>
            <a:r>
              <a:rPr lang="fr-CA" sz="2800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hommes</a:t>
            </a:r>
          </a:p>
          <a:p>
            <a:pPr lvl="1"/>
            <a:r>
              <a:rPr lang="fr-CA" sz="2800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à 65 ans</a:t>
            </a:r>
          </a:p>
          <a:p>
            <a:r>
              <a:rPr lang="fr-CA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Pics en </a:t>
            </a:r>
            <a:r>
              <a:rPr lang="fr-CA" b="1" dirty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février, mai et </a:t>
            </a:r>
            <a:r>
              <a:rPr lang="fr-CA" b="1" dirty="0" smtClean="0">
                <a:solidFill>
                  <a:srgbClr val="022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endParaRPr lang="fr-CA" b="1" dirty="0">
              <a:solidFill>
                <a:srgbClr val="022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93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1366</Words>
  <Application>Microsoft Office PowerPoint</Application>
  <PresentationFormat>Grand écran</PresentationFormat>
  <Paragraphs>290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Le membership</vt:lpstr>
      <vt:lpstr>Présentation PowerPoint</vt:lpstr>
      <vt:lpstr>Lauréats</vt:lpstr>
      <vt:lpstr>Présentation PowerPoint</vt:lpstr>
      <vt:lpstr>Présentation PowerPoint</vt:lpstr>
      <vt:lpstr>Le site Web</vt:lpstr>
      <vt:lpstr>Le site Web</vt:lpstr>
      <vt:lpstr>Le site Web</vt:lpstr>
      <vt:lpstr>L’infolettre</vt:lpstr>
      <vt:lpstr>Les réseaux sociaux</vt:lpstr>
      <vt:lpstr>Présentation PowerPoint</vt:lpstr>
      <vt:lpstr>La Boutique Le4673.ca</vt:lpstr>
      <vt:lpstr>La Boutique Le4673.ca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Politiques culturelles</vt:lpstr>
      <vt:lpstr>Présentation PowerPoint</vt:lpstr>
      <vt:lpstr>Présentation PowerPoint</vt:lpstr>
      <vt:lpstr>Présentation PowerPoint</vt:lpstr>
      <vt:lpstr>Représentation nationale</vt:lpstr>
      <vt:lpstr>Représentation régionale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annuelle</dc:title>
  <dc:creator>Windows User</dc:creator>
  <cp:lastModifiedBy>Windows User</cp:lastModifiedBy>
  <cp:revision>28</cp:revision>
  <dcterms:created xsi:type="dcterms:W3CDTF">2020-09-27T11:31:29Z</dcterms:created>
  <dcterms:modified xsi:type="dcterms:W3CDTF">2020-09-30T19:52:53Z</dcterms:modified>
</cp:coreProperties>
</file>